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2.jpeg" ContentType="image/jpeg"/>
  <Override PartName="/ppt/media/image3.jpeg" ContentType="image/jpeg"/>
  <Override PartName="/ppt/theme/theme2.xml" ContentType="application/vnd.openxmlformats-officedocument.theme+xml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satOff val="1848"/>
              <a:lumOff val="-15262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0" cap="flat">
              <a:noFill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0" cap="flat">
              <a:noFill/>
              <a:miter lim="400000"/>
            </a:ln>
          </a:insideH>
          <a:insideV>
            <a:ln w="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5E6E5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A5F5E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BEBEB"/>
          </a:solidFill>
        </a:fill>
      </a:tcStyle>
    </a:band2H>
    <a:firstCo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E5E6E5"/>
          </a:solidFill>
        </a:fill>
      </a:tcStyle>
    </a:firstCol>
    <a:la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lastRow>
    <a:fir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A5F5E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A5F5E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8" name="Shape 16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chemeprof.com" TargetMode="Externa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chemeprof.com" TargetMode="Externa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chemeprof.com" TargetMode="Externa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chemeprof.com" TargetMode="Externa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chemeprof.com" TargetMode="External"/><Relationship Id="rId3" Type="http://schemas.openxmlformats.org/officeDocument/2006/relationships/image" Target="../media/image1.tif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hyperlink" Target="http://ndcbechair.blogspot.com" TargetMode="External"/><Relationship Id="rId4" Type="http://schemas.openxmlformats.org/officeDocument/2006/relationships/hyperlink" Target="http://chemeprof.com" TargetMode="External"/><Relationship Id="rId5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355600" y="2044700"/>
            <a:ext cx="12293600" cy="32385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355600" y="5270500"/>
            <a:ext cx="12293600" cy="1295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1pPr>
            <a:lvl2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2pPr>
            <a:lvl3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3pPr>
            <a:lvl4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4pPr>
            <a:lvl5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www.chemeprof.com"/>
          <p:cNvSpPr txBox="1"/>
          <p:nvPr/>
        </p:nvSpPr>
        <p:spPr>
          <a:xfrm>
            <a:off x="8870191" y="9039711"/>
            <a:ext cx="3960988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u="sng"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www.chemeprof.com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1258743" y="-673100"/>
            <a:ext cx="10390144" cy="777732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Title Text"/>
          <p:cNvSpPr txBox="1"/>
          <p:nvPr>
            <p:ph type="title"/>
          </p:nvPr>
        </p:nvSpPr>
        <p:spPr>
          <a:xfrm>
            <a:off x="1270000" y="6908800"/>
            <a:ext cx="10464800" cy="12827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3" name="Body Level One…"/>
          <p:cNvSpPr txBox="1"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1pPr>
            <a:lvl2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2pPr>
            <a:lvl3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3pPr>
            <a:lvl4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4pPr>
            <a:lvl5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Text"/>
          <p:cNvSpPr txBox="1"/>
          <p:nvPr>
            <p:ph type="title"/>
          </p:nvPr>
        </p:nvSpPr>
        <p:spPr>
          <a:xfrm>
            <a:off x="355600" y="3251200"/>
            <a:ext cx="12293600" cy="3238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Image"/>
          <p:cNvSpPr/>
          <p:nvPr>
            <p:ph type="pic" idx="13"/>
          </p:nvPr>
        </p:nvSpPr>
        <p:spPr>
          <a:xfrm>
            <a:off x="5351574" y="1384300"/>
            <a:ext cx="7872413" cy="6997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0" name="Title Text"/>
          <p:cNvSpPr txBox="1"/>
          <p:nvPr>
            <p:ph type="title"/>
          </p:nvPr>
        </p:nvSpPr>
        <p:spPr>
          <a:xfrm>
            <a:off x="355600" y="1016000"/>
            <a:ext cx="5892800" cy="3886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41" name="Body Level One…"/>
          <p:cNvSpPr txBox="1"/>
          <p:nvPr>
            <p:ph type="body" sz="quarter" idx="1"/>
          </p:nvPr>
        </p:nvSpPr>
        <p:spPr>
          <a:xfrm>
            <a:off x="355600" y="4889500"/>
            <a:ext cx="5892800" cy="3886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1pPr>
            <a:lvl2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2pPr>
            <a:lvl3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3pPr>
            <a:lvl4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4pPr>
            <a:lvl5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520700" indent="-520700">
              <a:lnSpc>
                <a:spcPct val="120000"/>
              </a:lnSpc>
              <a:spcBef>
                <a:spcPts val="4600"/>
              </a:spcBef>
              <a:defRPr sz="4600"/>
            </a:lvl1pPr>
            <a:lvl2pPr marL="1041400" indent="-520700">
              <a:lnSpc>
                <a:spcPct val="120000"/>
              </a:lnSpc>
              <a:spcBef>
                <a:spcPts val="4600"/>
              </a:spcBef>
              <a:defRPr sz="4600"/>
            </a:lvl2pPr>
            <a:lvl3pPr marL="1562100" indent="-520700">
              <a:lnSpc>
                <a:spcPct val="120000"/>
              </a:lnSpc>
              <a:spcBef>
                <a:spcPts val="4600"/>
              </a:spcBef>
              <a:defRPr sz="4600"/>
            </a:lvl3pPr>
            <a:lvl4pPr marL="2082800" indent="-520700">
              <a:lnSpc>
                <a:spcPct val="120000"/>
              </a:lnSpc>
              <a:spcBef>
                <a:spcPts val="4600"/>
              </a:spcBef>
              <a:defRPr sz="4600"/>
            </a:lvl4pPr>
            <a:lvl5pPr marL="2603500" indent="-520700">
              <a:lnSpc>
                <a:spcPct val="120000"/>
              </a:lnSpc>
              <a:spcBef>
                <a:spcPts val="4600"/>
              </a:spcBef>
              <a:defRPr sz="4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" name="www.chemeprof.com"/>
          <p:cNvSpPr txBox="1"/>
          <p:nvPr/>
        </p:nvSpPr>
        <p:spPr>
          <a:xfrm>
            <a:off x="8975373" y="9067799"/>
            <a:ext cx="3960987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u="sng"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www.chemeprof.com</a:t>
            </a:r>
          </a:p>
        </p:txBody>
      </p:sp>
      <p:sp>
        <p:nvSpPr>
          <p:cNvPr id="6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Image"/>
          <p:cNvSpPr/>
          <p:nvPr>
            <p:ph type="pic" idx="13"/>
          </p:nvPr>
        </p:nvSpPr>
        <p:spPr>
          <a:xfrm>
            <a:off x="5493159" y="2743200"/>
            <a:ext cx="7889605" cy="701298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9" name="Body Level One…"/>
          <p:cNvSpPr txBox="1"/>
          <p:nvPr>
            <p:ph type="body" sz="half" idx="1"/>
          </p:nvPr>
        </p:nvSpPr>
        <p:spPr>
          <a:xfrm>
            <a:off x="355600" y="2730500"/>
            <a:ext cx="5892800" cy="62992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Body Level One…"/>
          <p:cNvSpPr txBox="1"/>
          <p:nvPr>
            <p:ph type="body" idx="1"/>
          </p:nvPr>
        </p:nvSpPr>
        <p:spPr>
          <a:xfrm>
            <a:off x="762000" y="762000"/>
            <a:ext cx="11468100" cy="8216900"/>
          </a:xfrm>
          <a:prstGeom prst="rect">
            <a:avLst/>
          </a:prstGeom>
        </p:spPr>
        <p:txBody>
          <a:bodyPr/>
          <a:lstStyle>
            <a:lvl1pPr marL="520700" indent="-520700">
              <a:lnSpc>
                <a:spcPct val="120000"/>
              </a:lnSpc>
              <a:spcBef>
                <a:spcPts val="4600"/>
              </a:spcBef>
              <a:defRPr sz="4600"/>
            </a:lvl1pPr>
            <a:lvl2pPr marL="1041400" indent="-520700">
              <a:lnSpc>
                <a:spcPct val="120000"/>
              </a:lnSpc>
              <a:spcBef>
                <a:spcPts val="4600"/>
              </a:spcBef>
              <a:defRPr sz="4600"/>
            </a:lvl2pPr>
            <a:lvl3pPr marL="1562100" indent="-520700">
              <a:lnSpc>
                <a:spcPct val="120000"/>
              </a:lnSpc>
              <a:spcBef>
                <a:spcPts val="4600"/>
              </a:spcBef>
              <a:defRPr sz="4600"/>
            </a:lvl3pPr>
            <a:lvl4pPr marL="2082800" indent="-520700">
              <a:lnSpc>
                <a:spcPct val="120000"/>
              </a:lnSpc>
              <a:spcBef>
                <a:spcPts val="4600"/>
              </a:spcBef>
              <a:defRPr sz="4600"/>
            </a:lvl4pPr>
            <a:lvl5pPr marL="2603500" indent="-520700">
              <a:lnSpc>
                <a:spcPct val="120000"/>
              </a:lnSpc>
              <a:spcBef>
                <a:spcPts val="4600"/>
              </a:spcBef>
              <a:defRPr sz="4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2-033_1302x975.jpeg"/>
          <p:cNvSpPr/>
          <p:nvPr>
            <p:ph type="pic" sz="quarter" idx="13"/>
          </p:nvPr>
        </p:nvSpPr>
        <p:spPr>
          <a:xfrm>
            <a:off x="6654800" y="4965700"/>
            <a:ext cx="5803900" cy="434623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Image"/>
          <p:cNvSpPr/>
          <p:nvPr>
            <p:ph type="pic" sz="quarter" idx="14"/>
          </p:nvPr>
        </p:nvSpPr>
        <p:spPr>
          <a:xfrm>
            <a:off x="6667500" y="444500"/>
            <a:ext cx="5803900" cy="434623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7" name="2-10-superquadro_1631x2178.jpeg"/>
          <p:cNvSpPr/>
          <p:nvPr>
            <p:ph type="pic" idx="15"/>
          </p:nvPr>
        </p:nvSpPr>
        <p:spPr>
          <a:xfrm>
            <a:off x="-939561" y="482600"/>
            <a:ext cx="7995295" cy="106816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–Johnny Appleseed"/>
          <p:cNvSpPr txBox="1"/>
          <p:nvPr>
            <p:ph type="body" sz="quarter" idx="13"/>
          </p:nvPr>
        </p:nvSpPr>
        <p:spPr>
          <a:xfrm>
            <a:off x="1270000" y="5689600"/>
            <a:ext cx="10464800" cy="5080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6" name="“Type a quote here.”"/>
          <p:cNvSpPr txBox="1"/>
          <p:nvPr>
            <p:ph type="body" sz="quarter" idx="14"/>
          </p:nvPr>
        </p:nvSpPr>
        <p:spPr>
          <a:xfrm>
            <a:off x="1270000" y="4152900"/>
            <a:ext cx="104648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“Type a quote here.”</a:t>
            </a:r>
          </a:p>
        </p:txBody>
      </p:sp>
      <p:sp>
        <p:nvSpPr>
          <p:cNvPr id="9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Image"/>
          <p:cNvSpPr/>
          <p:nvPr>
            <p:ph type="pic" idx="13"/>
          </p:nvPr>
        </p:nvSpPr>
        <p:spPr>
          <a:xfrm>
            <a:off x="-2552700" y="0"/>
            <a:ext cx="17339734" cy="9753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0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430143" indent="-430143">
              <a:spcBef>
                <a:spcPts val="4200"/>
              </a:spcBef>
              <a:defRPr>
                <a:solidFill>
                  <a:srgbClr val="075D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950843" indent="-430143">
              <a:spcBef>
                <a:spcPts val="4200"/>
              </a:spcBef>
              <a:defRPr>
                <a:solidFill>
                  <a:srgbClr val="075D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471543" indent="-430143">
              <a:spcBef>
                <a:spcPts val="4200"/>
              </a:spcBef>
              <a:defRPr>
                <a:solidFill>
                  <a:srgbClr val="075D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992243" indent="-430143">
              <a:spcBef>
                <a:spcPts val="4200"/>
              </a:spcBef>
              <a:defRPr>
                <a:solidFill>
                  <a:srgbClr val="075D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512943" indent="-430143">
              <a:spcBef>
                <a:spcPts val="4200"/>
              </a:spcBef>
              <a:defRPr>
                <a:solidFill>
                  <a:srgbClr val="075D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www.chemeprof.com"/>
          <p:cNvSpPr txBox="1"/>
          <p:nvPr/>
        </p:nvSpPr>
        <p:spPr>
          <a:xfrm>
            <a:off x="8846710" y="9067799"/>
            <a:ext cx="3960987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u="sng"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www.chemeprof.com</a:t>
            </a:r>
          </a:p>
        </p:txBody>
      </p:sp>
      <p:sp>
        <p:nvSpPr>
          <p:cNvPr id="122" name="Slide Number"/>
          <p:cNvSpPr txBox="1"/>
          <p:nvPr>
            <p:ph type="sldNum" sz="quarter" idx="2"/>
          </p:nvPr>
        </p:nvSpPr>
        <p:spPr>
          <a:xfrm>
            <a:off x="6324599" y="9271000"/>
            <a:ext cx="342901" cy="3556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30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520700" indent="-520700">
              <a:lnSpc>
                <a:spcPct val="120000"/>
              </a:lnSpc>
              <a:spcBef>
                <a:spcPts val="4600"/>
              </a:spcBef>
              <a:defRPr sz="4600"/>
            </a:lvl1pPr>
            <a:lvl2pPr marL="1041400" indent="-520700">
              <a:lnSpc>
                <a:spcPct val="120000"/>
              </a:lnSpc>
              <a:spcBef>
                <a:spcPts val="4600"/>
              </a:spcBef>
              <a:defRPr sz="4600"/>
            </a:lvl2pPr>
            <a:lvl3pPr marL="1562100" indent="-520700">
              <a:lnSpc>
                <a:spcPct val="120000"/>
              </a:lnSpc>
              <a:spcBef>
                <a:spcPts val="4600"/>
              </a:spcBef>
              <a:defRPr sz="4600"/>
            </a:lvl3pPr>
            <a:lvl4pPr marL="2082800" indent="-520700">
              <a:lnSpc>
                <a:spcPct val="120000"/>
              </a:lnSpc>
              <a:spcBef>
                <a:spcPts val="4600"/>
              </a:spcBef>
              <a:defRPr sz="4600"/>
            </a:lvl4pPr>
            <a:lvl5pPr marL="2603500" indent="-520700">
              <a:lnSpc>
                <a:spcPct val="120000"/>
              </a:lnSpc>
              <a:spcBef>
                <a:spcPts val="4600"/>
              </a:spcBef>
              <a:defRPr sz="4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1" name="CBE 20255              chemeprof.com"/>
          <p:cNvSpPr txBox="1"/>
          <p:nvPr/>
        </p:nvSpPr>
        <p:spPr>
          <a:xfrm>
            <a:off x="490798" y="9063566"/>
            <a:ext cx="12023205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000"/>
            </a:pPr>
            <a:r>
              <a:t>CBE 20255														</a:t>
            </a:r>
            <a:r>
              <a:rPr u="sng">
                <a:hlinkClick r:id="rId2" invalidUrl="" action="" tgtFrame="" tooltip="" history="1" highlightClick="0" endSnd="0"/>
              </a:rPr>
              <a:t>chemeprof.com</a:t>
            </a:r>
            <a:r>
              <a:t>  </a:t>
            </a:r>
          </a:p>
        </p:txBody>
      </p:sp>
      <p:sp>
        <p:nvSpPr>
          <p:cNvPr id="13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bg>
      <p:bgPr>
        <a:gradFill flip="none" rotWithShape="1">
          <a:gsLst>
            <a:gs pos="0">
              <a:schemeClr val="accent1">
                <a:satOff val="4013"/>
                <a:lumOff val="5462"/>
              </a:schemeClr>
            </a:gs>
            <a:gs pos="100000">
              <a:schemeClr val="accent1">
                <a:hueOff val="-47059"/>
                <a:satOff val="1860"/>
                <a:lumOff val="-17958"/>
              </a:schemeClr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http://www.chemeprof.com/"/>
          <p:cNvSpPr txBox="1"/>
          <p:nvPr/>
        </p:nvSpPr>
        <p:spPr>
          <a:xfrm>
            <a:off x="7161090" y="9048750"/>
            <a:ext cx="5693020" cy="596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sz="3100">
                <a:solidFill>
                  <a:srgbClr val="FFFFFF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u="sng">
                <a:hlinkClick r:id="rId2" invalidUrl="" action="" tgtFrame="" tooltip="" history="1" highlightClick="0" endSnd="0"/>
              </a:rPr>
              <a:t>http://www.chemeprof.com</a:t>
            </a:r>
            <a:r>
              <a:t>/</a:t>
            </a:r>
          </a:p>
        </p:txBody>
      </p:sp>
      <p:sp>
        <p:nvSpPr>
          <p:cNvPr id="140" name="Title Text"/>
          <p:cNvSpPr txBox="1"/>
          <p:nvPr>
            <p:ph type="title"/>
          </p:nvPr>
        </p:nvSpPr>
        <p:spPr>
          <a:xfrm>
            <a:off x="1270000" y="203200"/>
            <a:ext cx="10464800" cy="2540000"/>
          </a:xfrm>
          <a:prstGeom prst="rect">
            <a:avLst/>
          </a:prstGeom>
        </p:spPr>
        <p:txBody>
          <a:bodyPr>
            <a:noAutofit/>
          </a:bodyPr>
          <a:lstStyle>
            <a:lvl1pPr defTabSz="457200">
              <a:defRPr cap="none">
                <a:solidFill>
                  <a:srgbClr val="FFFFFF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1" name="Body Level One…"/>
          <p:cNvSpPr txBox="1"/>
          <p:nvPr>
            <p:ph type="body" idx="1"/>
          </p:nvPr>
        </p:nvSpPr>
        <p:spPr>
          <a:xfrm>
            <a:off x="1270000" y="2946400"/>
            <a:ext cx="10464800" cy="5740400"/>
          </a:xfrm>
          <a:prstGeom prst="rect">
            <a:avLst/>
          </a:prstGeom>
        </p:spPr>
        <p:txBody>
          <a:bodyPr>
            <a:noAutofit/>
          </a:bodyPr>
          <a:lstStyle>
            <a:lvl1pPr marL="893697" indent="-436497" defTabSz="457200">
              <a:spcBef>
                <a:spcPts val="3000"/>
              </a:spcBef>
              <a:buSzPct val="43000"/>
              <a:buBlip>
                <a:blip r:embed="rId3"/>
              </a:buBlip>
              <a:defRPr sz="3600">
                <a:solidFill>
                  <a:srgbClr val="FFFFFF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  <a:lvl2pPr marL="1439797" indent="-436497" defTabSz="457200">
              <a:spcBef>
                <a:spcPts val="3000"/>
              </a:spcBef>
              <a:buSzPct val="43000"/>
              <a:buBlip>
                <a:blip r:embed="rId3"/>
              </a:buBlip>
              <a:defRPr sz="3600">
                <a:solidFill>
                  <a:srgbClr val="FFFFFF"/>
                </a:solidFill>
                <a:latin typeface="Chalkboard"/>
                <a:ea typeface="Chalkboard"/>
                <a:cs typeface="Chalkboard"/>
                <a:sym typeface="Chalkboard"/>
              </a:defRPr>
            </a:lvl2pPr>
            <a:lvl3pPr marL="1973197" indent="-436497" defTabSz="457200">
              <a:spcBef>
                <a:spcPts val="3000"/>
              </a:spcBef>
              <a:buSzPct val="43000"/>
              <a:buBlip>
                <a:blip r:embed="rId3"/>
              </a:buBlip>
              <a:defRPr sz="3600">
                <a:solidFill>
                  <a:srgbClr val="FFFFFF"/>
                </a:solidFill>
                <a:latin typeface="Chalkboard"/>
                <a:ea typeface="Chalkboard"/>
                <a:cs typeface="Chalkboard"/>
                <a:sym typeface="Chalkboard"/>
              </a:defRPr>
            </a:lvl3pPr>
            <a:lvl4pPr marL="2544697" indent="-436497" defTabSz="457200">
              <a:spcBef>
                <a:spcPts val="3000"/>
              </a:spcBef>
              <a:buSzPct val="43000"/>
              <a:buBlip>
                <a:blip r:embed="rId3"/>
              </a:buBlip>
              <a:defRPr sz="3600">
                <a:solidFill>
                  <a:srgbClr val="FFFFFF"/>
                </a:solidFill>
                <a:latin typeface="Chalkboard"/>
                <a:ea typeface="Chalkboard"/>
                <a:cs typeface="Chalkboard"/>
                <a:sym typeface="Chalkboard"/>
              </a:defRPr>
            </a:lvl4pPr>
            <a:lvl5pPr marL="3128897" indent="-436497" defTabSz="457200">
              <a:spcBef>
                <a:spcPts val="3000"/>
              </a:spcBef>
              <a:buSzPct val="43000"/>
              <a:buBlip>
                <a:blip r:embed="rId3"/>
              </a:buBlip>
              <a:defRPr sz="3600">
                <a:solidFill>
                  <a:srgbClr val="FFFFFF"/>
                </a:solidFill>
                <a:latin typeface="Chalkboard"/>
                <a:ea typeface="Chalkboard"/>
                <a:cs typeface="Chalkboard"/>
                <a:sym typeface="Chalkboard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6337300" y="9258300"/>
            <a:ext cx="329261" cy="390669"/>
          </a:xfrm>
          <a:prstGeom prst="rect">
            <a:avLst/>
          </a:prstGeom>
        </p:spPr>
        <p:txBody>
          <a:bodyPr anchor="t"/>
          <a:lstStyle>
            <a:lvl1pPr defTabSz="457200">
              <a:defRPr>
                <a:solidFill>
                  <a:srgbClr val="FFFFFF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le Text"/>
          <p:cNvSpPr txBox="1"/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</p:spPr>
        <p:txBody>
          <a:bodyPr/>
          <a:lstStyle>
            <a:lvl1pPr>
              <a:defRPr cap="none" sz="8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0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>
            <a:lvl1pPr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ster #14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http://ndcbechair.blogspot.com/"/>
          <p:cNvSpPr txBox="1"/>
          <p:nvPr/>
        </p:nvSpPr>
        <p:spPr>
          <a:xfrm>
            <a:off x="7341016" y="9067800"/>
            <a:ext cx="5333173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sz="2900">
                <a:solidFill>
                  <a:srgbClr val="FFFFFF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u="sng">
                <a:hlinkClick r:id="rId3" invalidUrl="" action="" tgtFrame="" tooltip="" history="1" highlightClick="0" endSnd="0"/>
              </a:rPr>
              <a:t>http://ndcbechair.blogspot.com</a:t>
            </a:r>
            <a:r>
              <a:t>/</a:t>
            </a:r>
          </a:p>
        </p:txBody>
      </p:sp>
      <p:sp>
        <p:nvSpPr>
          <p:cNvPr id="158" name="http://chemeprof.com/"/>
          <p:cNvSpPr txBox="1"/>
          <p:nvPr/>
        </p:nvSpPr>
        <p:spPr>
          <a:xfrm>
            <a:off x="976511" y="8890000"/>
            <a:ext cx="4457589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sz="3400">
                <a:solidFill>
                  <a:srgbClr val="FFFFFF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u="sng">
                <a:hlinkClick r:id="rId4" invalidUrl="" action="" tgtFrame="" tooltip="" history="1" highlightClick="0" endSnd="0"/>
              </a:rPr>
              <a:t>http://chemeprof.com</a:t>
            </a:r>
            <a:r>
              <a:t>/</a:t>
            </a:r>
          </a:p>
        </p:txBody>
      </p:sp>
      <p:sp>
        <p:nvSpPr>
          <p:cNvPr id="159" name="Title Text"/>
          <p:cNvSpPr txBox="1"/>
          <p:nvPr>
            <p:ph type="title"/>
          </p:nvPr>
        </p:nvSpPr>
        <p:spPr>
          <a:xfrm>
            <a:off x="1270000" y="203200"/>
            <a:ext cx="10464800" cy="2540000"/>
          </a:xfrm>
          <a:prstGeom prst="rect">
            <a:avLst/>
          </a:prstGeom>
        </p:spPr>
        <p:txBody>
          <a:bodyPr>
            <a:noAutofit/>
          </a:bodyPr>
          <a:lstStyle>
            <a:lvl1pPr defTabSz="457200">
              <a:defRPr cap="none">
                <a:solidFill>
                  <a:srgbClr val="FFFFFF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0" name="Body Level One…"/>
          <p:cNvSpPr txBox="1"/>
          <p:nvPr>
            <p:ph type="body" idx="1"/>
          </p:nvPr>
        </p:nvSpPr>
        <p:spPr>
          <a:xfrm>
            <a:off x="1270000" y="2946400"/>
            <a:ext cx="10464800" cy="5740400"/>
          </a:xfrm>
          <a:prstGeom prst="rect">
            <a:avLst/>
          </a:prstGeom>
        </p:spPr>
        <p:txBody>
          <a:bodyPr>
            <a:noAutofit/>
          </a:bodyPr>
          <a:lstStyle>
            <a:lvl1pPr marL="893697" indent="-436497" defTabSz="457200">
              <a:spcBef>
                <a:spcPts val="3000"/>
              </a:spcBef>
              <a:buSzPct val="43000"/>
              <a:buBlip>
                <a:blip r:embed="rId5"/>
              </a:buBlip>
              <a:defRPr sz="3600">
                <a:solidFill>
                  <a:srgbClr val="FFFFFF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  <a:lvl2pPr marL="1439797" indent="-436497" defTabSz="457200">
              <a:spcBef>
                <a:spcPts val="3000"/>
              </a:spcBef>
              <a:buSzPct val="43000"/>
              <a:buBlip>
                <a:blip r:embed="rId5"/>
              </a:buBlip>
              <a:defRPr sz="3600">
                <a:solidFill>
                  <a:srgbClr val="FFFFFF"/>
                </a:solidFill>
                <a:latin typeface="Chalkboard"/>
                <a:ea typeface="Chalkboard"/>
                <a:cs typeface="Chalkboard"/>
                <a:sym typeface="Chalkboard"/>
              </a:defRPr>
            </a:lvl2pPr>
            <a:lvl3pPr marL="1973197" indent="-436497" defTabSz="457200">
              <a:spcBef>
                <a:spcPts val="3000"/>
              </a:spcBef>
              <a:buSzPct val="43000"/>
              <a:buBlip>
                <a:blip r:embed="rId5"/>
              </a:buBlip>
              <a:defRPr sz="3600">
                <a:solidFill>
                  <a:srgbClr val="FFFFFF"/>
                </a:solidFill>
                <a:latin typeface="Chalkboard"/>
                <a:ea typeface="Chalkboard"/>
                <a:cs typeface="Chalkboard"/>
                <a:sym typeface="Chalkboard"/>
              </a:defRPr>
            </a:lvl3pPr>
            <a:lvl4pPr marL="2544697" indent="-436497" defTabSz="457200">
              <a:spcBef>
                <a:spcPts val="3000"/>
              </a:spcBef>
              <a:buSzPct val="43000"/>
              <a:buBlip>
                <a:blip r:embed="rId5"/>
              </a:buBlip>
              <a:defRPr sz="3600">
                <a:solidFill>
                  <a:srgbClr val="FFFFFF"/>
                </a:solidFill>
                <a:latin typeface="Chalkboard"/>
                <a:ea typeface="Chalkboard"/>
                <a:cs typeface="Chalkboard"/>
                <a:sym typeface="Chalkboard"/>
              </a:defRPr>
            </a:lvl4pPr>
            <a:lvl5pPr marL="3128897" indent="-436497" defTabSz="457200">
              <a:spcBef>
                <a:spcPts val="3000"/>
              </a:spcBef>
              <a:buSzPct val="43000"/>
              <a:buBlip>
                <a:blip r:embed="rId5"/>
              </a:buBlip>
              <a:defRPr sz="3600">
                <a:solidFill>
                  <a:srgbClr val="FFFFFF"/>
                </a:solidFill>
                <a:latin typeface="Chalkboard"/>
                <a:ea typeface="Chalkboard"/>
                <a:cs typeface="Chalkboard"/>
                <a:sym typeface="Chalkboard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1" name="Slide Number"/>
          <p:cNvSpPr txBox="1"/>
          <p:nvPr>
            <p:ph type="sldNum" sz="quarter" idx="2"/>
          </p:nvPr>
        </p:nvSpPr>
        <p:spPr>
          <a:xfrm>
            <a:off x="6337300" y="9258300"/>
            <a:ext cx="329261" cy="390669"/>
          </a:xfrm>
          <a:prstGeom prst="rect">
            <a:avLst/>
          </a:prstGeom>
        </p:spPr>
        <p:txBody>
          <a:bodyPr anchor="t"/>
          <a:lstStyle>
            <a:lvl1pPr defTabSz="457200">
              <a:defRPr>
                <a:solidFill>
                  <a:srgbClr val="FFFFFF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55600" y="254000"/>
            <a:ext cx="122936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55600" y="2730500"/>
            <a:ext cx="12293600" cy="629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4599" y="9270999"/>
            <a:ext cx="342901" cy="3556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titleStyle>
    <p:bodyStyle>
      <a:lvl1pPr marL="4318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8636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12954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17272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21590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25908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30226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34544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38862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e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jpe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27.png"/><Relationship Id="rId6" Type="http://schemas.openxmlformats.org/officeDocument/2006/relationships/image" Target="../media/image28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2.tif"/><Relationship Id="rId5" Type="http://schemas.openxmlformats.org/officeDocument/2006/relationships/image" Target="../media/image32.png"/><Relationship Id="rId6" Type="http://schemas.openxmlformats.org/officeDocument/2006/relationships/image" Target="../media/image10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3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Relationship Id="rId4" Type="http://schemas.openxmlformats.org/officeDocument/2006/relationships/image" Target="../media/image48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9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6.png"/><Relationship Id="rId7" Type="http://schemas.openxmlformats.org/officeDocument/2006/relationships/image" Target="../media/image28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Notre Dame Chemical Engineering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Notre Dame Chemical Engineering</a:t>
            </a:r>
          </a:p>
        </p:txBody>
      </p:sp>
      <p:sp>
        <p:nvSpPr>
          <p:cNvPr id="171" name="Professors…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Professors</a:t>
            </a:r>
          </a:p>
          <a:p>
            <a:pPr/>
            <a:r>
              <a:t>Troy Vogel and Mark McCready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re you a chemical Engineer?…  We really need your help!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Are you a chemical Engineer?…  We really need your help!</a:t>
            </a:r>
          </a:p>
        </p:txBody>
      </p:sp>
      <p:sp>
        <p:nvSpPr>
          <p:cNvPr id="174" name="Mark J McCready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Mark J McCready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Outline"/>
          <p:cNvSpPr txBox="1"/>
          <p:nvPr>
            <p:ph type="title"/>
          </p:nvPr>
        </p:nvSpPr>
        <p:spPr>
          <a:xfrm>
            <a:off x="355600" y="254000"/>
            <a:ext cx="12293600" cy="1173333"/>
          </a:xfrm>
          <a:prstGeom prst="rect">
            <a:avLst/>
          </a:prstGeom>
        </p:spPr>
        <p:txBody>
          <a:bodyPr/>
          <a:lstStyle/>
          <a:p>
            <a:pPr/>
            <a:r>
              <a:t>Outline</a:t>
            </a:r>
          </a:p>
        </p:txBody>
      </p:sp>
      <p:sp>
        <p:nvSpPr>
          <p:cNvPr id="177" name="Some preliminary info…"/>
          <p:cNvSpPr txBox="1"/>
          <p:nvPr>
            <p:ph type="body" idx="1"/>
          </p:nvPr>
        </p:nvSpPr>
        <p:spPr>
          <a:xfrm>
            <a:off x="355600" y="1631707"/>
            <a:ext cx="12293600" cy="7397993"/>
          </a:xfrm>
          <a:prstGeom prst="rect">
            <a:avLst/>
          </a:prstGeom>
        </p:spPr>
        <p:txBody>
          <a:bodyPr/>
          <a:lstStyle/>
          <a:p>
            <a:pPr marL="494665" indent="-494665" defTabSz="554990">
              <a:spcBef>
                <a:spcPts val="4300"/>
              </a:spcBef>
              <a:defRPr sz="4370"/>
            </a:pPr>
            <a:r>
              <a:t>Some preliminary info</a:t>
            </a:r>
          </a:p>
          <a:p>
            <a:pPr marL="494665" indent="-494665" defTabSz="554990">
              <a:spcBef>
                <a:spcPts val="4300"/>
              </a:spcBef>
              <a:defRPr sz="4370"/>
            </a:pPr>
            <a:r>
              <a:t>What is special about chemical engineers.</a:t>
            </a:r>
          </a:p>
          <a:p>
            <a:pPr marL="494665" indent="-494665" defTabSz="554990">
              <a:spcBef>
                <a:spcPts val="4300"/>
              </a:spcBef>
              <a:defRPr sz="4370"/>
            </a:pPr>
            <a:r>
              <a:t>Some likely future contributions to society!</a:t>
            </a:r>
          </a:p>
          <a:p>
            <a:pPr lvl="1" marL="989330" indent="-494665" defTabSz="554990">
              <a:spcBef>
                <a:spcPts val="4300"/>
              </a:spcBef>
              <a:defRPr sz="4370"/>
            </a:pPr>
            <a:r>
              <a:t>Energy</a:t>
            </a:r>
          </a:p>
          <a:p>
            <a:pPr lvl="1" marL="989330" indent="-494665" defTabSz="554990">
              <a:spcBef>
                <a:spcPts val="4300"/>
              </a:spcBef>
              <a:defRPr sz="4370"/>
            </a:pPr>
            <a:r>
              <a:t>Healthcare</a:t>
            </a:r>
          </a:p>
          <a:p>
            <a:pPr marL="494665" indent="-494665" defTabSz="554990">
              <a:spcBef>
                <a:spcPts val="4300"/>
              </a:spcBef>
              <a:defRPr sz="4370"/>
            </a:pPr>
            <a:r>
              <a:t>My last try at what I thought was a clever slide!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0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1" name="Class of 2020 Map.JPG" descr="Class of 2020 Map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5144" y="622300"/>
            <a:ext cx="11163301" cy="8407400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Chemical Engineering Class of 2021"/>
          <p:cNvSpPr txBox="1"/>
          <p:nvPr/>
        </p:nvSpPr>
        <p:spPr>
          <a:xfrm>
            <a:off x="917722" y="699005"/>
            <a:ext cx="10798145" cy="91678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500"/>
            </a:pPr>
            <a:r>
              <a:t>Chemical Engineering </a:t>
            </a:r>
            <a:r>
              <a:rPr b="1">
                <a:latin typeface="Gill Sans"/>
                <a:ea typeface="Gill Sans"/>
                <a:cs typeface="Gill Sans"/>
                <a:sym typeface="Gill Sans"/>
              </a:rPr>
              <a:t>Class of 2021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2019 Class employment destina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2019 Class employment destinations</a:t>
            </a:r>
          </a:p>
        </p:txBody>
      </p:sp>
      <p:sp>
        <p:nvSpPr>
          <p:cNvPr id="185" name="84.51°…"/>
          <p:cNvSpPr txBox="1"/>
          <p:nvPr/>
        </p:nvSpPr>
        <p:spPr>
          <a:xfrm>
            <a:off x="694266" y="2371003"/>
            <a:ext cx="2740593" cy="636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84.51° </a:t>
            </a:r>
          </a:p>
          <a:p>
            <a:pPr algn="l" defTabSz="457200">
              <a:defRPr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AbbVie</a:t>
            </a:r>
          </a:p>
          <a:p>
            <a:pPr algn="l" defTabSz="457200">
              <a:defRPr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Accenture </a:t>
            </a:r>
          </a:p>
          <a:p>
            <a:pPr algn="l" defTabSz="457200">
              <a:defRPr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Apache Corporation</a:t>
            </a:r>
          </a:p>
          <a:p>
            <a:pPr algn="l" defTabSz="457200">
              <a:defRPr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ARCCO/Murray</a:t>
            </a:r>
          </a:p>
          <a:p>
            <a:pPr algn="l" defTabSz="457200">
              <a:defRPr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Beghou Consulting</a:t>
            </a:r>
          </a:p>
          <a:p>
            <a:pPr algn="l" defTabSz="457200">
              <a:defRPr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Booz Allen Hamilton</a:t>
            </a:r>
          </a:p>
          <a:p>
            <a:pPr algn="l" defTabSz="457200">
              <a:defRPr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Clarion Consulting</a:t>
            </a:r>
          </a:p>
          <a:p>
            <a:pPr algn="l" defTabSz="457200">
              <a:defRPr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Clearsulting Analyst</a:t>
            </a:r>
          </a:p>
          <a:p>
            <a:pPr algn="l" defTabSz="457200">
              <a:defRPr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Deloitte</a:t>
            </a:r>
          </a:p>
          <a:p>
            <a:pPr algn="l" defTabSz="457200">
              <a:defRPr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Dow Chemical </a:t>
            </a:r>
          </a:p>
          <a:p>
            <a:pPr algn="l" defTabSz="457200">
              <a:defRPr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Eli Lilly</a:t>
            </a:r>
          </a:p>
          <a:p>
            <a:pPr algn="l" defTabSz="457200">
              <a:defRPr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Epic Systems</a:t>
            </a:r>
          </a:p>
          <a:p>
            <a:pPr algn="l" defTabSz="457200">
              <a:defRPr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ExxonMobil</a:t>
            </a:r>
          </a:p>
          <a:p>
            <a:pPr algn="l" defTabSz="457200">
              <a:defRPr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Fiat Chrysler Automobiles</a:t>
            </a:r>
          </a:p>
          <a:p>
            <a:pPr algn="l" defTabSz="457200">
              <a:defRPr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Gates Corporation</a:t>
            </a:r>
          </a:p>
          <a:p>
            <a:pPr algn="l" defTabSz="457200">
              <a:defRPr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GE Healthcare</a:t>
            </a:r>
          </a:p>
          <a:p>
            <a:pPr algn="l" defTabSz="457200">
              <a:defRPr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Globalfoundries</a:t>
            </a:r>
          </a:p>
        </p:txBody>
      </p:sp>
      <p:sp>
        <p:nvSpPr>
          <p:cNvPr id="186" name="Green Tweed and Co.…"/>
          <p:cNvSpPr txBox="1"/>
          <p:nvPr/>
        </p:nvSpPr>
        <p:spPr>
          <a:xfrm>
            <a:off x="4215634" y="2562197"/>
            <a:ext cx="2740592" cy="62405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Green Tweed and Co.</a:t>
            </a:r>
          </a:p>
          <a:p>
            <a:pPr algn="l" defTabSz="457200">
              <a:defRPr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Javlyn Process Systems</a:t>
            </a:r>
          </a:p>
          <a:p>
            <a:pPr algn="l" defTabSz="457200">
              <a:defRPr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Keyence Corp</a:t>
            </a:r>
          </a:p>
          <a:p>
            <a:pPr algn="l" defTabSz="457200">
              <a:defRPr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Kymanox</a:t>
            </a:r>
          </a:p>
          <a:p>
            <a:pPr algn="l" defTabSz="457200">
              <a:defRPr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McDermott International</a:t>
            </a:r>
          </a:p>
          <a:p>
            <a:pPr algn="l" defTabSz="457200">
              <a:defRPr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McKinsey</a:t>
            </a:r>
          </a:p>
          <a:p>
            <a:pPr algn="l" defTabSz="457200">
              <a:defRPr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P&amp;G</a:t>
            </a:r>
          </a:p>
          <a:p>
            <a:pPr algn="l" defTabSz="457200">
              <a:defRPr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PPG Manufacturing Development Program</a:t>
            </a:r>
          </a:p>
          <a:p>
            <a:pPr algn="l" defTabSz="457200">
              <a:defRPr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Protiviti</a:t>
            </a:r>
          </a:p>
          <a:p>
            <a:pPr algn="l" defTabSz="457200">
              <a:defRPr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PwC</a:t>
            </a:r>
          </a:p>
          <a:p>
            <a:pPr algn="l" defTabSz="457200">
              <a:defRPr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Renaissance Lakewood, LLC</a:t>
            </a:r>
          </a:p>
          <a:p>
            <a:pPr algn="l" defTabSz="457200">
              <a:defRPr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restor3d</a:t>
            </a:r>
          </a:p>
          <a:p>
            <a:pPr algn="l" defTabSz="457200">
              <a:defRPr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Savannah River Nuclear Solutions</a:t>
            </a:r>
          </a:p>
          <a:p>
            <a:pPr algn="l" defTabSz="457200">
              <a:defRPr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Siemens Healthcare</a:t>
            </a:r>
          </a:p>
          <a:p>
            <a:pPr algn="l" defTabSz="457200">
              <a:defRPr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Ultracell LLC</a:t>
            </a:r>
          </a:p>
          <a:p>
            <a:pPr algn="l" defTabSz="457200">
              <a:defRPr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Unilever</a:t>
            </a:r>
          </a:p>
          <a:p>
            <a:pPr algn="l" defTabSz="457200">
              <a:defRPr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United States Steel Corporation</a:t>
            </a:r>
          </a:p>
          <a:p>
            <a:pPr algn="l" defTabSz="457200">
              <a:defRPr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W.R. Grace &amp; Co.</a:t>
            </a:r>
          </a:p>
        </p:txBody>
      </p:sp>
      <p:sp>
        <p:nvSpPr>
          <p:cNvPr id="187" name="University of Chicago Medical School…"/>
          <p:cNvSpPr txBox="1"/>
          <p:nvPr/>
        </p:nvSpPr>
        <p:spPr>
          <a:xfrm>
            <a:off x="7314703" y="3096604"/>
            <a:ext cx="5399188" cy="4474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University of Chicago Medical School</a:t>
            </a:r>
          </a:p>
          <a:p>
            <a:pPr algn="l" defTabSz="457200">
              <a:def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University of Cincinnati Medical School</a:t>
            </a:r>
          </a:p>
          <a:p>
            <a:pPr algn="l" defTabSz="457200">
              <a:def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University of Washington - PhD Bioengineering</a:t>
            </a:r>
          </a:p>
          <a:p>
            <a:pPr algn="l" defTabSz="457200">
              <a:def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UC Berkeley - PhD in Chemical Engineering</a:t>
            </a:r>
          </a:p>
          <a:p>
            <a:pPr algn="l" defTabSz="457200">
              <a:def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UNC/NC State Grad School</a:t>
            </a:r>
          </a:p>
          <a:p>
            <a:pPr algn="l" defTabSz="457200">
              <a:def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Rice University (PhD)</a:t>
            </a:r>
          </a:p>
          <a:p>
            <a:pPr algn="l" defTabSz="457200">
              <a:def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Purdue University Graduate School</a:t>
            </a:r>
          </a:p>
          <a:p>
            <a:pPr algn="l" defTabSz="457200">
              <a:def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MSM program at ND</a:t>
            </a:r>
          </a:p>
          <a:p>
            <a:pPr algn="l" defTabSz="457200">
              <a:def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Brown University</a:t>
            </a:r>
          </a:p>
          <a:p>
            <a:pPr algn="l" defTabSz="457200">
              <a:def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Princeton University Research Associate</a:t>
            </a:r>
          </a:p>
          <a:p>
            <a:pPr algn="l" defTabSz="457200">
              <a:def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RPI (PhD)</a:t>
            </a:r>
          </a:p>
          <a:p>
            <a:pPr algn="l" defTabSz="457200">
              <a:def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 defTabSz="457200">
              <a:def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volunteer (Glenmary Home Missionaries)</a:t>
            </a:r>
          </a:p>
          <a:p>
            <a:pPr algn="l" defTabSz="457200">
              <a:def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Navy Nuclear Power School</a:t>
            </a:r>
          </a:p>
          <a:p>
            <a:pPr algn="l" defTabSz="457200">
              <a:def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Marine Propulsion-Naval Nuclear Laboratory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Observation (to students)"/>
          <p:cNvSpPr txBox="1"/>
          <p:nvPr>
            <p:ph type="title"/>
          </p:nvPr>
        </p:nvSpPr>
        <p:spPr>
          <a:xfrm>
            <a:off x="355600" y="254000"/>
            <a:ext cx="12293600" cy="1724621"/>
          </a:xfrm>
          <a:prstGeom prst="rect">
            <a:avLst/>
          </a:prstGeom>
        </p:spPr>
        <p:txBody>
          <a:bodyPr/>
          <a:lstStyle>
            <a:lvl1pPr defTabSz="566674">
              <a:defRPr sz="6984"/>
            </a:lvl1pPr>
          </a:lstStyle>
          <a:p>
            <a:pPr/>
            <a:r>
              <a:t>Observation (to students)</a:t>
            </a:r>
          </a:p>
        </p:txBody>
      </p:sp>
      <p:sp>
        <p:nvSpPr>
          <p:cNvPr id="190" name="While some of you may for a large chemical or petroleum company where there are other chemical engineers also employed……"/>
          <p:cNvSpPr txBox="1"/>
          <p:nvPr>
            <p:ph type="body" idx="1"/>
          </p:nvPr>
        </p:nvSpPr>
        <p:spPr>
          <a:xfrm>
            <a:off x="355600" y="1767813"/>
            <a:ext cx="12293600" cy="7261887"/>
          </a:xfrm>
          <a:prstGeom prst="rect">
            <a:avLst/>
          </a:prstGeom>
        </p:spPr>
        <p:txBody>
          <a:bodyPr/>
          <a:lstStyle/>
          <a:p>
            <a:pPr/>
            <a:r>
              <a:t>While some of you may for a large chemical or petroleum company where there are other chemical engineers also employed…</a:t>
            </a:r>
          </a:p>
          <a:p>
            <a:pPr/>
            <a:r>
              <a:t>You can see that most will be working where a great deal of your value to the company is </a:t>
            </a:r>
            <a:r>
              <a:rPr u="sng"/>
              <a:t>what you know</a:t>
            </a:r>
            <a:r>
              <a:t>— that no one else in the room or building does.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9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hemical engineering"/>
          <p:cNvSpPr txBox="1"/>
          <p:nvPr>
            <p:ph type="title"/>
          </p:nvPr>
        </p:nvSpPr>
        <p:spPr>
          <a:xfrm>
            <a:off x="355600" y="254000"/>
            <a:ext cx="12293600" cy="1420747"/>
          </a:xfrm>
          <a:prstGeom prst="rect">
            <a:avLst/>
          </a:prstGeom>
        </p:spPr>
        <p:txBody>
          <a:bodyPr/>
          <a:lstStyle/>
          <a:p>
            <a:pPr/>
            <a:r>
              <a:t>Chemical engineering</a:t>
            </a:r>
          </a:p>
        </p:txBody>
      </p:sp>
      <p:sp>
        <p:nvSpPr>
          <p:cNvPr id="193" name="Chemical understanding of matter and ability to apply quantitative analysis tools on scales from molecules to cubic meters…"/>
          <p:cNvSpPr txBox="1"/>
          <p:nvPr>
            <p:ph type="body" idx="1"/>
          </p:nvPr>
        </p:nvSpPr>
        <p:spPr>
          <a:xfrm>
            <a:off x="355600" y="1841367"/>
            <a:ext cx="12293600" cy="7188333"/>
          </a:xfrm>
          <a:prstGeom prst="rect">
            <a:avLst/>
          </a:prstGeom>
        </p:spPr>
        <p:txBody>
          <a:bodyPr/>
          <a:lstStyle/>
          <a:p>
            <a:pPr marL="348869" indent="-348869" defTabSz="391414">
              <a:spcBef>
                <a:spcPts val="3000"/>
              </a:spcBef>
              <a:defRPr sz="3082"/>
            </a:pPr>
            <a:r>
              <a:t>Chemical understanding of matter and ability to apply quantitative analysis tools on scales from molecules to cubic meters</a:t>
            </a:r>
          </a:p>
          <a:p>
            <a:pPr lvl="1" marL="697738" indent="-348869" defTabSz="391414">
              <a:spcBef>
                <a:spcPts val="3000"/>
              </a:spcBef>
              <a:defRPr sz="3082"/>
            </a:pPr>
            <a:r>
              <a:t>Molecular thermodynamics: Phase/chemical equilibrium</a:t>
            </a:r>
          </a:p>
          <a:p>
            <a:pPr lvl="1" marL="697738" indent="-348869" defTabSz="391414">
              <a:spcBef>
                <a:spcPts val="3000"/>
              </a:spcBef>
              <a:defRPr sz="3082"/>
            </a:pPr>
            <a:r>
              <a:t>Comprehensive treatment of transport phenomena including chemical reactions</a:t>
            </a:r>
          </a:p>
          <a:p>
            <a:pPr lvl="1" marL="697738" indent="-348869" defTabSz="391414">
              <a:spcBef>
                <a:spcPts val="3000"/>
              </a:spcBef>
              <a:defRPr sz="3082"/>
            </a:pPr>
            <a:r>
              <a:t>Analysis procedures that combine conservation and rate equations that can describe individual devices or complete process across all of these scales</a:t>
            </a:r>
          </a:p>
          <a:p>
            <a:pPr marL="348869" indent="-348869" defTabSz="391414">
              <a:spcBef>
                <a:spcPts val="3000"/>
              </a:spcBef>
              <a:defRPr sz="3082"/>
            </a:pPr>
            <a:r>
              <a:t>All of this can be applied beyond chemical process technology to the environment, physiological/living systems and various other industrial sectors.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9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rriculum Highlights"/>
          <p:cNvSpPr txBox="1"/>
          <p:nvPr>
            <p:ph type="title"/>
          </p:nvPr>
        </p:nvSpPr>
        <p:spPr>
          <a:xfrm>
            <a:off x="355600" y="46566"/>
            <a:ext cx="12293600" cy="947342"/>
          </a:xfrm>
          <a:prstGeom prst="rect">
            <a:avLst/>
          </a:prstGeom>
        </p:spPr>
        <p:txBody>
          <a:bodyPr/>
          <a:lstStyle>
            <a:lvl1pPr defTabSz="479044">
              <a:defRPr sz="5904"/>
            </a:lvl1pPr>
          </a:lstStyle>
          <a:p>
            <a:pPr/>
            <a:r>
              <a:t>Curriculum Highlights </a:t>
            </a:r>
          </a:p>
        </p:txBody>
      </p:sp>
      <p:pic>
        <p:nvPicPr>
          <p:cNvPr id="196" name="Screen Shot 2020-02-15 at 7.36.30 AM.png" descr="Screen Shot 2020-02-15 at 7.36.30 AM.png"/>
          <p:cNvPicPr>
            <a:picLocks noChangeAspect="1"/>
          </p:cNvPicPr>
          <p:nvPr/>
        </p:nvPicPr>
        <p:blipFill>
          <a:blip r:embed="rId2">
            <a:extLst/>
          </a:blip>
          <a:srcRect l="0" t="0" r="58276" b="22390"/>
          <a:stretch>
            <a:fillRect/>
          </a:stretch>
        </p:blipFill>
        <p:spPr>
          <a:xfrm>
            <a:off x="6516687" y="981223"/>
            <a:ext cx="3730428" cy="27696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Screen Shot 2020-02-15 at 7.36.45 AM.png" descr="Screen Shot 2020-02-15 at 7.36.45 AM.png"/>
          <p:cNvPicPr>
            <a:picLocks noChangeAspect="1"/>
          </p:cNvPicPr>
          <p:nvPr/>
        </p:nvPicPr>
        <p:blipFill>
          <a:blip r:embed="rId3">
            <a:extLst/>
          </a:blip>
          <a:srcRect l="0" t="25431" r="44778" b="0"/>
          <a:stretch>
            <a:fillRect/>
          </a:stretch>
        </p:blipFill>
        <p:spPr>
          <a:xfrm>
            <a:off x="379412" y="2180464"/>
            <a:ext cx="4944270" cy="32198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Screen Shot 2020-02-15 at 7.36.55 AM.png" descr="Screen Shot 2020-02-15 at 7.36.55 AM.png"/>
          <p:cNvPicPr>
            <a:picLocks noChangeAspect="1"/>
          </p:cNvPicPr>
          <p:nvPr/>
        </p:nvPicPr>
        <p:blipFill>
          <a:blip r:embed="rId4">
            <a:extLst/>
          </a:blip>
          <a:srcRect l="0" t="19315" r="63725" b="19315"/>
          <a:stretch>
            <a:fillRect/>
          </a:stretch>
        </p:blipFill>
        <p:spPr>
          <a:xfrm>
            <a:off x="6616700" y="4023717"/>
            <a:ext cx="3229372" cy="20108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Screen Shot 2020-02-15 at 7.37.09 AM.png" descr="Screen Shot 2020-02-15 at 7.37.09 AM.png"/>
          <p:cNvPicPr>
            <a:picLocks noChangeAspect="1"/>
          </p:cNvPicPr>
          <p:nvPr/>
        </p:nvPicPr>
        <p:blipFill>
          <a:blip r:embed="rId5">
            <a:extLst/>
          </a:blip>
          <a:srcRect l="0" t="19156" r="43882" b="19156"/>
          <a:stretch>
            <a:fillRect/>
          </a:stretch>
        </p:blipFill>
        <p:spPr>
          <a:xfrm>
            <a:off x="353615" y="5706334"/>
            <a:ext cx="4995930" cy="19899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Screen Shot 2020-02-15 at 7.37.59 AM.png" descr="Screen Shot 2020-02-15 at 7.37.59 AM.png"/>
          <p:cNvPicPr>
            <a:picLocks noChangeAspect="1"/>
          </p:cNvPicPr>
          <p:nvPr/>
        </p:nvPicPr>
        <p:blipFill>
          <a:blip r:embed="rId6">
            <a:extLst/>
          </a:blip>
          <a:srcRect l="0" t="10303" r="0" b="24159"/>
          <a:stretch>
            <a:fillRect/>
          </a:stretch>
        </p:blipFill>
        <p:spPr>
          <a:xfrm>
            <a:off x="6853435" y="6307385"/>
            <a:ext cx="2755901" cy="192266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Screen Shot 2020-02-15 at 7.40.57 AM.png" descr="Screen Shot 2020-02-15 at 7.40.57 AM.png"/>
          <p:cNvPicPr>
            <a:picLocks noChangeAspect="1"/>
          </p:cNvPicPr>
          <p:nvPr/>
        </p:nvPicPr>
        <p:blipFill>
          <a:blip r:embed="rId7">
            <a:extLst/>
          </a:blip>
          <a:srcRect l="0" t="64040" r="0" b="13645"/>
          <a:stretch>
            <a:fillRect/>
          </a:stretch>
        </p:blipFill>
        <p:spPr>
          <a:xfrm>
            <a:off x="405473" y="1151334"/>
            <a:ext cx="3543301" cy="728333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Rounded Rectangle"/>
          <p:cNvSpPr/>
          <p:nvPr/>
        </p:nvSpPr>
        <p:spPr>
          <a:xfrm>
            <a:off x="6262555" y="2815166"/>
            <a:ext cx="4238890" cy="360116"/>
          </a:xfrm>
          <a:prstGeom prst="roundRect">
            <a:avLst>
              <a:gd name="adj" fmla="val 50000"/>
            </a:avLst>
          </a:prstGeom>
          <a:solidFill>
            <a:srgbClr val="027BD6">
              <a:alpha val="3473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3" name="Rounded Rectangle"/>
          <p:cNvSpPr/>
          <p:nvPr/>
        </p:nvSpPr>
        <p:spPr>
          <a:xfrm>
            <a:off x="337079" y="3845842"/>
            <a:ext cx="4238890" cy="360116"/>
          </a:xfrm>
          <a:prstGeom prst="roundRect">
            <a:avLst>
              <a:gd name="adj" fmla="val 50000"/>
            </a:avLst>
          </a:prstGeom>
          <a:solidFill>
            <a:srgbClr val="D69302">
              <a:alpha val="3473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4" name="Rounded Rectangle"/>
          <p:cNvSpPr/>
          <p:nvPr/>
        </p:nvSpPr>
        <p:spPr>
          <a:xfrm>
            <a:off x="337079" y="4849142"/>
            <a:ext cx="4238890" cy="360116"/>
          </a:xfrm>
          <a:prstGeom prst="roundRect">
            <a:avLst>
              <a:gd name="adj" fmla="val 50000"/>
            </a:avLst>
          </a:prstGeom>
          <a:solidFill>
            <a:srgbClr val="D69302">
              <a:alpha val="3473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5" name="Rounded Rectangle"/>
          <p:cNvSpPr/>
          <p:nvPr/>
        </p:nvSpPr>
        <p:spPr>
          <a:xfrm>
            <a:off x="6623116" y="4561276"/>
            <a:ext cx="3121158" cy="360115"/>
          </a:xfrm>
          <a:prstGeom prst="roundRect">
            <a:avLst>
              <a:gd name="adj" fmla="val 50000"/>
            </a:avLst>
          </a:prstGeom>
          <a:solidFill>
            <a:srgbClr val="D69302">
              <a:alpha val="3473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6" name="Rounded Rectangle"/>
          <p:cNvSpPr/>
          <p:nvPr/>
        </p:nvSpPr>
        <p:spPr>
          <a:xfrm>
            <a:off x="6623116" y="4025900"/>
            <a:ext cx="3121158" cy="360115"/>
          </a:xfrm>
          <a:prstGeom prst="roundRect">
            <a:avLst>
              <a:gd name="adj" fmla="val 50000"/>
            </a:avLst>
          </a:prstGeom>
          <a:solidFill>
            <a:srgbClr val="D69302">
              <a:alpha val="3473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7" name="Rounded Rectangle"/>
          <p:cNvSpPr/>
          <p:nvPr/>
        </p:nvSpPr>
        <p:spPr>
          <a:xfrm>
            <a:off x="6479183" y="5640007"/>
            <a:ext cx="3409024" cy="360115"/>
          </a:xfrm>
          <a:prstGeom prst="roundRect">
            <a:avLst>
              <a:gd name="adj" fmla="val 50000"/>
            </a:avLst>
          </a:prstGeom>
          <a:solidFill>
            <a:srgbClr val="D616D4">
              <a:alpha val="3473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8" name="Topics of lasting and far reaching value!"/>
          <p:cNvSpPr txBox="1"/>
          <p:nvPr/>
        </p:nvSpPr>
        <p:spPr>
          <a:xfrm>
            <a:off x="1623770" y="8178799"/>
            <a:ext cx="9147660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700"/>
            </a:lvl1pPr>
          </a:lstStyle>
          <a:p>
            <a:pPr/>
            <a:r>
              <a:t>Topics of lasting and far reaching value!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1978 —University of Delaware"/>
          <p:cNvSpPr txBox="1"/>
          <p:nvPr>
            <p:ph type="title"/>
          </p:nvPr>
        </p:nvSpPr>
        <p:spPr>
          <a:xfrm>
            <a:off x="355600" y="254000"/>
            <a:ext cx="12293600" cy="1373039"/>
          </a:xfrm>
          <a:prstGeom prst="rect">
            <a:avLst/>
          </a:prstGeom>
        </p:spPr>
        <p:txBody>
          <a:bodyPr/>
          <a:lstStyle>
            <a:lvl1pPr defTabSz="508254">
              <a:defRPr sz="6264"/>
            </a:lvl1pPr>
          </a:lstStyle>
          <a:p>
            <a:pPr/>
            <a:r>
              <a:t>1978 —University of Delaware</a:t>
            </a:r>
          </a:p>
        </p:txBody>
      </p:sp>
      <p:sp>
        <p:nvSpPr>
          <p:cNvPr id="211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2" name="Image 2-13-20 at 10.05 AM.jpeg" descr="Image 2-13-20 at 10.05 AM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393" y="4049047"/>
            <a:ext cx="6385342" cy="28126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Screen Shot 2020-02-13 at 10.06.50 AM.png" descr="Screen Shot 2020-02-13 at 10.06.50 AM.png"/>
          <p:cNvPicPr>
            <a:picLocks noChangeAspect="1"/>
          </p:cNvPicPr>
          <p:nvPr/>
        </p:nvPicPr>
        <p:blipFill>
          <a:blip r:embed="rId3">
            <a:extLst/>
          </a:blip>
          <a:srcRect l="0" t="33116" r="0" b="0"/>
          <a:stretch>
            <a:fillRect/>
          </a:stretch>
        </p:blipFill>
        <p:spPr>
          <a:xfrm>
            <a:off x="-32462" y="1440271"/>
            <a:ext cx="5614468" cy="1519949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absolutely on-point abstract for project report!"/>
          <p:cNvSpPr txBox="1"/>
          <p:nvPr/>
        </p:nvSpPr>
        <p:spPr>
          <a:xfrm>
            <a:off x="5460941" y="1341966"/>
            <a:ext cx="7836008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>
                <a:solidFill>
                  <a:srgbClr val="0000FF"/>
                </a:solidFill>
              </a:defRPr>
            </a:lvl1pPr>
          </a:lstStyle>
          <a:p>
            <a:pPr/>
            <a:r>
              <a:t>absolutely on-point abstract for project report!</a:t>
            </a:r>
          </a:p>
        </p:txBody>
      </p:sp>
      <p:sp>
        <p:nvSpPr>
          <p:cNvPr id="215" name="Line"/>
          <p:cNvSpPr/>
          <p:nvPr/>
        </p:nvSpPr>
        <p:spPr>
          <a:xfrm flipH="1">
            <a:off x="4463851" y="1656887"/>
            <a:ext cx="1332366" cy="235347"/>
          </a:xfrm>
          <a:prstGeom prst="line">
            <a:avLst/>
          </a:prstGeom>
          <a:ln w="25400">
            <a:solidFill>
              <a:srgbClr val="FF00F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16" name="Rounded Rectangle"/>
          <p:cNvSpPr/>
          <p:nvPr/>
        </p:nvSpPr>
        <p:spPr>
          <a:xfrm>
            <a:off x="-25400" y="4851400"/>
            <a:ext cx="4325012" cy="312762"/>
          </a:xfrm>
          <a:prstGeom prst="roundRect">
            <a:avLst>
              <a:gd name="adj" fmla="val 50000"/>
            </a:avLst>
          </a:prstGeom>
          <a:solidFill>
            <a:srgbClr val="FFDD02">
              <a:alpha val="43013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C00"/>
                </a:solidFill>
              </a:defRPr>
            </a:pPr>
          </a:p>
        </p:txBody>
      </p:sp>
      <p:sp>
        <p:nvSpPr>
          <p:cNvPr id="217" name="Rounded Rectangle"/>
          <p:cNvSpPr/>
          <p:nvPr/>
        </p:nvSpPr>
        <p:spPr>
          <a:xfrm>
            <a:off x="-25400" y="2158206"/>
            <a:ext cx="4325012" cy="198463"/>
          </a:xfrm>
          <a:prstGeom prst="roundRect">
            <a:avLst>
              <a:gd name="adj" fmla="val 50000"/>
            </a:avLst>
          </a:prstGeom>
          <a:solidFill>
            <a:srgbClr val="FFDD02">
              <a:alpha val="43013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C00"/>
                </a:solidFill>
              </a:defRPr>
            </a:pPr>
          </a:p>
        </p:txBody>
      </p:sp>
      <p:sp>
        <p:nvSpPr>
          <p:cNvPr id="218" name="Rounded Rectangle"/>
          <p:cNvSpPr/>
          <p:nvPr/>
        </p:nvSpPr>
        <p:spPr>
          <a:xfrm>
            <a:off x="-25400" y="5677296"/>
            <a:ext cx="4325012" cy="312763"/>
          </a:xfrm>
          <a:prstGeom prst="roundRect">
            <a:avLst>
              <a:gd name="adj" fmla="val 50000"/>
            </a:avLst>
          </a:prstGeom>
          <a:solidFill>
            <a:srgbClr val="FC01FF">
              <a:alpha val="4235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C00"/>
                </a:solidFill>
              </a:defRPr>
            </a:pPr>
          </a:p>
        </p:txBody>
      </p:sp>
      <p:sp>
        <p:nvSpPr>
          <p:cNvPr id="219" name="Rounded Rectangle"/>
          <p:cNvSpPr/>
          <p:nvPr/>
        </p:nvSpPr>
        <p:spPr>
          <a:xfrm>
            <a:off x="-25400" y="2311003"/>
            <a:ext cx="4325012" cy="198462"/>
          </a:xfrm>
          <a:prstGeom prst="roundRect">
            <a:avLst>
              <a:gd name="adj" fmla="val 50000"/>
            </a:avLst>
          </a:prstGeom>
          <a:solidFill>
            <a:srgbClr val="FC01FF">
              <a:alpha val="4235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C00"/>
                </a:solidFill>
              </a:defRPr>
            </a:pPr>
          </a:p>
        </p:txBody>
      </p:sp>
      <p:pic>
        <p:nvPicPr>
          <p:cNvPr id="220" name="Screen Shot 2020-02-13 at 7.11.49 AM.png" descr="Screen Shot 2020-02-13 at 7.11.49 A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52532" y="1948399"/>
            <a:ext cx="7613479" cy="7013993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2020 — University of Notre Dame"/>
          <p:cNvSpPr txBox="1"/>
          <p:nvPr/>
        </p:nvSpPr>
        <p:spPr>
          <a:xfrm>
            <a:off x="33866" y="2754524"/>
            <a:ext cx="12293601" cy="1373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defTabSz="467359">
              <a:defRPr cap="all" sz="5760"/>
            </a:lvl1pPr>
          </a:lstStyle>
          <a:p>
            <a:pPr/>
            <a:r>
              <a:t>2020 — University of Notre Dame</a:t>
            </a:r>
          </a:p>
        </p:txBody>
      </p:sp>
      <p:sp>
        <p:nvSpPr>
          <p:cNvPr id="222" name="2020 — University of Notre Dame"/>
          <p:cNvSpPr txBox="1"/>
          <p:nvPr/>
        </p:nvSpPr>
        <p:spPr>
          <a:xfrm>
            <a:off x="520942" y="254000"/>
            <a:ext cx="12293601" cy="1373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defTabSz="467359">
              <a:defRPr cap="all" sz="5760"/>
            </a:lvl1pPr>
          </a:lstStyle>
          <a:p>
            <a:pPr/>
            <a:r>
              <a:t>2020 — University of Notre Dame</a:t>
            </a:r>
          </a:p>
        </p:txBody>
      </p:sp>
      <p:sp>
        <p:nvSpPr>
          <p:cNvPr id="223" name="Data by Peter Giannini, Elise Wellman and Maria Lengwin"/>
          <p:cNvSpPr txBox="1"/>
          <p:nvPr/>
        </p:nvSpPr>
        <p:spPr>
          <a:xfrm>
            <a:off x="9700753" y="2031794"/>
            <a:ext cx="3018227" cy="218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Data by Peter Giannini, Elise Wellman and Maria Lengwin</a:t>
            </a:r>
          </a:p>
        </p:txBody>
      </p:sp>
      <p:pic>
        <p:nvPicPr>
          <p:cNvPr id="224" name="page2image54161776.png" descr="page2image54161776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002426" y="4372621"/>
            <a:ext cx="3534779" cy="4882928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Text"/>
          <p:cNvSpPr txBox="1"/>
          <p:nvPr/>
        </p:nvSpPr>
        <p:spPr>
          <a:xfrm>
            <a:off x="9002426" y="5255048"/>
            <a:ext cx="21643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sz="1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pic>
        <p:nvPicPr>
          <p:cNvPr id="226" name="Screen Shot 2020-02-13 at 10.46.21 AM.png" descr="Screen Shot 2020-02-13 at 10.46.21 AM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78422" y="3477829"/>
            <a:ext cx="11978642" cy="42996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xit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xit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xit" nodeType="click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xit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xit" nodeType="click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xit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entr" nodeType="clickEffect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Class="exit" nodeType="click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Class="entr" nodeType="clickEffect" presetSubtype="0" presetID="1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Class="entr" nodeType="click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Class="entr" nodeType="clickEffect" presetSubtype="0" presetID="1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Class="entr" nodeType="clickEffect" presetSubtype="0" presetID="1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7" grpId="4"/>
      <p:bldP build="whole" bldLvl="1" animBg="1" rev="0" advAuto="0" spid="210" grpId="10"/>
      <p:bldP build="whole" bldLvl="1" animBg="1" rev="0" advAuto="0" spid="215" grpId="13"/>
      <p:bldP build="whole" bldLvl="1" animBg="1" rev="0" advAuto="0" spid="220" grpId="19"/>
      <p:bldP build="whole" bldLvl="1" animBg="1" rev="0" advAuto="0" spid="226" grpId="21"/>
      <p:bldP build="whole" bldLvl="1" animBg="1" rev="0" advAuto="0" spid="213" grpId="1"/>
      <p:bldP build="whole" bldLvl="1" animBg="1" rev="0" advAuto="0" spid="223" grpId="20"/>
      <p:bldP build="whole" bldLvl="1" animBg="1" rev="0" advAuto="0" spid="217" grpId="15"/>
      <p:bldP build="whole" bldLvl="1" animBg="1" rev="0" advAuto="0" spid="222" grpId="16"/>
      <p:bldP build="whole" bldLvl="1" animBg="1" rev="0" advAuto="0" spid="214" grpId="9"/>
      <p:bldP build="whole" bldLvl="1" animBg="1" rev="0" advAuto="0" spid="224" grpId="18"/>
      <p:bldP build="whole" bldLvl="1" animBg="1" rev="0" advAuto="0" spid="214" grpId="14"/>
      <p:bldP build="whole" bldLvl="1" animBg="1" rev="0" advAuto="0" spid="213" grpId="12"/>
      <p:bldP build="whole" bldLvl="1" animBg="1" rev="0" advAuto="0" spid="212" grpId="3"/>
      <p:bldP build="whole" bldLvl="1" animBg="1" rev="0" advAuto="0" spid="219" grpId="6"/>
      <p:bldP build="whole" bldLvl="1" animBg="1" rev="0" advAuto="0" spid="216" grpId="5"/>
      <p:bldP build="whole" bldLvl="1" animBg="1" rev="0" advAuto="0" spid="218" grpId="7"/>
      <p:bldP build="whole" bldLvl="1" animBg="1" rev="0" advAuto="0" spid="221" grpId="2"/>
      <p:bldP build="whole" bldLvl="1" animBg="1" rev="0" advAuto="0" spid="219" grpId="17"/>
      <p:bldP build="whole" bldLvl="1" animBg="1" rev="0" advAuto="0" spid="215" grpId="8"/>
      <p:bldP build="whole" bldLvl="1" animBg="1" rev="0" advAuto="0" spid="221" grpId="1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IMG_1844.jpeg" descr="IMG_184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3242" y="2905699"/>
            <a:ext cx="4914917" cy="6553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21317" y="220939"/>
            <a:ext cx="5173298" cy="6553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810499" y="6825915"/>
            <a:ext cx="6191001" cy="2511036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I guess you don’t have to use equations to cook ribs!"/>
          <p:cNvSpPr txBox="1"/>
          <p:nvPr/>
        </p:nvSpPr>
        <p:spPr>
          <a:xfrm>
            <a:off x="116221" y="125871"/>
            <a:ext cx="5331808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 guess you don’t </a:t>
            </a:r>
            <a:r>
              <a:rPr u="sng"/>
              <a:t>have</a:t>
            </a:r>
            <a:r>
              <a:t> to use equations to cook ribs!</a:t>
            </a:r>
          </a:p>
        </p:txBody>
      </p:sp>
      <p:pic>
        <p:nvPicPr>
          <p:cNvPr id="232" name="Screen Shot 2019-01-16 at 7.35.27 AM.png" descr="Screen Shot 2019-01-16 at 7.35.27 AM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37132" y="1359770"/>
            <a:ext cx="5089986" cy="107466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990530" y="169420"/>
            <a:ext cx="5234872" cy="66562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Energy"/>
          <p:cNvSpPr txBox="1"/>
          <p:nvPr>
            <p:ph type="title"/>
          </p:nvPr>
        </p:nvSpPr>
        <p:spPr>
          <a:xfrm>
            <a:off x="355600" y="254000"/>
            <a:ext cx="12293600" cy="904082"/>
          </a:xfrm>
          <a:prstGeom prst="rect">
            <a:avLst/>
          </a:prstGeom>
        </p:spPr>
        <p:txBody>
          <a:bodyPr/>
          <a:lstStyle>
            <a:lvl1pPr defTabSz="455675">
              <a:defRPr sz="5615"/>
            </a:lvl1pPr>
          </a:lstStyle>
          <a:p>
            <a:pPr/>
            <a:r>
              <a:t>Energy</a:t>
            </a:r>
          </a:p>
        </p:txBody>
      </p:sp>
      <p:pic>
        <p:nvPicPr>
          <p:cNvPr id="236" name="Screen Shot 2020-02-13 at 11.34.57 AM.png" descr="Screen Shot 2020-02-13 at 11.34.57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5146" y="1118532"/>
            <a:ext cx="9204908" cy="59526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Screen Shot 2020-02-13 at 11.36.01 AM.png" descr="Screen Shot 2020-02-13 at 11.36.01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43150" y="2889250"/>
            <a:ext cx="5435600" cy="5981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Screen Shot 2020-02-13 at 11.40.50 AM.png" descr="Screen Shot 2020-02-13 at 11.40.50 A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196260" y="1168400"/>
            <a:ext cx="4737101" cy="609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" name="Screen Shot 2020-02-13 at 11.12.45 AM.png" descr="Screen Shot 2020-02-13 at 11.12.45 AM.png"/>
          <p:cNvPicPr>
            <a:picLocks noChangeAspect="1"/>
          </p:cNvPicPr>
          <p:nvPr/>
        </p:nvPicPr>
        <p:blipFill>
          <a:blip r:embed="rId5">
            <a:extLst/>
          </a:blip>
          <a:srcRect l="0" t="0" r="0" b="8150"/>
          <a:stretch>
            <a:fillRect/>
          </a:stretch>
        </p:blipFill>
        <p:spPr>
          <a:xfrm>
            <a:off x="1798835" y="1004778"/>
            <a:ext cx="8486212" cy="6953093"/>
          </a:xfrm>
          <a:prstGeom prst="rect">
            <a:avLst/>
          </a:prstGeom>
          <a:ln w="12700">
            <a:miter lim="400000"/>
          </a:ln>
        </p:spPr>
      </p:pic>
      <p:sp>
        <p:nvSpPr>
          <p:cNvPr id="240" name="Molten salt:  Thorium and Uranium are dissolved in salt mixture, need to understand this phase behavior, transport properties and materials of construction."/>
          <p:cNvSpPr txBox="1"/>
          <p:nvPr>
            <p:ph type="body" sz="quarter" idx="1"/>
          </p:nvPr>
        </p:nvSpPr>
        <p:spPr>
          <a:xfrm>
            <a:off x="516309" y="7910448"/>
            <a:ext cx="11362582" cy="1232099"/>
          </a:xfrm>
          <a:prstGeom prst="rect">
            <a:avLst/>
          </a:prstGeom>
        </p:spPr>
        <p:txBody>
          <a:bodyPr/>
          <a:lstStyle>
            <a:lvl1pPr marL="296798" indent="-296798" defTabSz="332993">
              <a:spcBef>
                <a:spcPts val="2600"/>
              </a:spcBef>
              <a:defRPr sz="2622"/>
            </a:lvl1pPr>
          </a:lstStyle>
          <a:p>
            <a:pPr/>
            <a:r>
              <a:t>Molten salt:  Thorium and Uranium are dissolved in salt mixture, need to understand this phase behavior, transport properties and materials of construction. </a:t>
            </a:r>
          </a:p>
        </p:txBody>
      </p:sp>
      <p:sp>
        <p:nvSpPr>
          <p:cNvPr id="241" name="Next generation nuclear power"/>
          <p:cNvSpPr txBox="1"/>
          <p:nvPr/>
        </p:nvSpPr>
        <p:spPr>
          <a:xfrm>
            <a:off x="4814049" y="1547006"/>
            <a:ext cx="5784429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Next generation nuclear power</a:t>
            </a:r>
          </a:p>
        </p:txBody>
      </p:sp>
      <p:sp>
        <p:nvSpPr>
          <p:cNvPr id="242" name="Chemical Engineering:"/>
          <p:cNvSpPr txBox="1"/>
          <p:nvPr/>
        </p:nvSpPr>
        <p:spPr>
          <a:xfrm>
            <a:off x="189368" y="7548357"/>
            <a:ext cx="5223199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Chemical Engineering:</a:t>
            </a:r>
          </a:p>
        </p:txBody>
      </p:sp>
      <p:sp>
        <p:nvSpPr>
          <p:cNvPr id="243" name="Prof Maginn works on some of these problems"/>
          <p:cNvSpPr txBox="1"/>
          <p:nvPr/>
        </p:nvSpPr>
        <p:spPr>
          <a:xfrm>
            <a:off x="366103" y="8895966"/>
            <a:ext cx="8571162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Prof Maginn works on some of these problems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xit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41" grpId="6"/>
      <p:bldP build="whole" bldLvl="1" animBg="1" rev="0" advAuto="0" spid="243" grpId="9"/>
      <p:bldP build="whole" bldLvl="1" animBg="1" rev="0" advAuto="0" spid="242" grpId="7"/>
      <p:bldP build="whole" bldLvl="1" animBg="1" rev="0" advAuto="0" spid="238" grpId="2"/>
      <p:bldP build="whole" bldLvl="1" animBg="1" rev="0" advAuto="0" spid="237" grpId="3"/>
      <p:bldP build="whole" bldLvl="1" animBg="1" rev="0" advAuto="0" spid="236" grpId="1"/>
      <p:bldP build="whole" bldLvl="1" animBg="1" rev="0" advAuto="0" spid="237" grpId="5"/>
      <p:bldP build="whole" bldLvl="1" animBg="1" rev="0" advAuto="0" spid="239" grpId="4"/>
      <p:bldP build="whole" bldLvl="1" animBg="1" rev="0" advAuto="0" spid="240" grpId="8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Energy"/>
          <p:cNvSpPr txBox="1"/>
          <p:nvPr>
            <p:ph type="title"/>
          </p:nvPr>
        </p:nvSpPr>
        <p:spPr>
          <a:xfrm>
            <a:off x="355600" y="254000"/>
            <a:ext cx="12293600" cy="1251397"/>
          </a:xfrm>
          <a:prstGeom prst="rect">
            <a:avLst/>
          </a:prstGeom>
        </p:spPr>
        <p:txBody>
          <a:bodyPr/>
          <a:lstStyle/>
          <a:p>
            <a:pPr/>
            <a:r>
              <a:t>Energy</a:t>
            </a:r>
          </a:p>
        </p:txBody>
      </p:sp>
      <p:sp>
        <p:nvSpPr>
          <p:cNvPr id="246" name="Maybe even CO2 captur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Maybe even CO2 capture…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Energy:Who would have thought!"/>
          <p:cNvSpPr txBox="1"/>
          <p:nvPr>
            <p:ph type="title"/>
          </p:nvPr>
        </p:nvSpPr>
        <p:spPr>
          <a:xfrm>
            <a:off x="355600" y="254000"/>
            <a:ext cx="12293600" cy="926343"/>
          </a:xfrm>
          <a:prstGeom prst="rect">
            <a:avLst/>
          </a:prstGeom>
        </p:spPr>
        <p:txBody>
          <a:bodyPr/>
          <a:lstStyle>
            <a:lvl1pPr defTabSz="426466">
              <a:defRPr sz="5256"/>
            </a:lvl1pPr>
          </a:lstStyle>
          <a:p>
            <a:pPr/>
            <a:r>
              <a:t>Energy:Who would have thought!</a:t>
            </a:r>
          </a:p>
        </p:txBody>
      </p:sp>
      <p:pic>
        <p:nvPicPr>
          <p:cNvPr id="249" name="Screen Shot 2020-01-15 at 6.59.54 AM.png" descr="Screen Shot 2020-01-15 at 6.59.54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6845" y="1087668"/>
            <a:ext cx="5905501" cy="3416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Screen Shot 2020-01-15 at 7.00.23 AM.png" descr="Screen Shot 2020-01-15 at 7.00.23 AM.png"/>
          <p:cNvPicPr>
            <a:picLocks noChangeAspect="1"/>
          </p:cNvPicPr>
          <p:nvPr/>
        </p:nvPicPr>
        <p:blipFill>
          <a:blip r:embed="rId3">
            <a:extLst/>
          </a:blip>
          <a:srcRect l="0" t="0" r="0" b="7134"/>
          <a:stretch>
            <a:fillRect/>
          </a:stretch>
        </p:blipFill>
        <p:spPr>
          <a:xfrm>
            <a:off x="4724838" y="4339566"/>
            <a:ext cx="8299974" cy="5404884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Line"/>
          <p:cNvSpPr/>
          <p:nvPr/>
        </p:nvSpPr>
        <p:spPr>
          <a:xfrm>
            <a:off x="5066943" y="9179469"/>
            <a:ext cx="7159170" cy="1"/>
          </a:xfrm>
          <a:prstGeom prst="line">
            <a:avLst/>
          </a:prstGeom>
          <a:ln w="177800">
            <a:solidFill>
              <a:srgbClr val="FF1BE1">
                <a:alpha val="34539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2" name="Line"/>
          <p:cNvSpPr/>
          <p:nvPr/>
        </p:nvSpPr>
        <p:spPr>
          <a:xfrm>
            <a:off x="4954524" y="9489151"/>
            <a:ext cx="7159170" cy="1"/>
          </a:xfrm>
          <a:prstGeom prst="line">
            <a:avLst/>
          </a:prstGeom>
          <a:ln w="177800">
            <a:solidFill>
              <a:srgbClr val="FF1BE1">
                <a:alpha val="34539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3" name="Line"/>
          <p:cNvSpPr/>
          <p:nvPr/>
        </p:nvSpPr>
        <p:spPr>
          <a:xfrm>
            <a:off x="4942526" y="7353189"/>
            <a:ext cx="7408005" cy="1"/>
          </a:xfrm>
          <a:prstGeom prst="line">
            <a:avLst/>
          </a:prstGeom>
          <a:ln w="177800">
            <a:solidFill>
              <a:srgbClr val="FF1BE1">
                <a:alpha val="34539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4" name="Line"/>
          <p:cNvSpPr/>
          <p:nvPr/>
        </p:nvSpPr>
        <p:spPr>
          <a:xfrm>
            <a:off x="9861385" y="8871374"/>
            <a:ext cx="2351204" cy="1"/>
          </a:xfrm>
          <a:prstGeom prst="line">
            <a:avLst/>
          </a:prstGeom>
          <a:ln w="177800">
            <a:solidFill>
              <a:srgbClr val="FF1BE1">
                <a:alpha val="34539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5" name="Line"/>
          <p:cNvSpPr/>
          <p:nvPr/>
        </p:nvSpPr>
        <p:spPr>
          <a:xfrm>
            <a:off x="4942525" y="7662871"/>
            <a:ext cx="7408005" cy="1"/>
          </a:xfrm>
          <a:prstGeom prst="line">
            <a:avLst/>
          </a:prstGeom>
          <a:ln w="177800">
            <a:solidFill>
              <a:srgbClr val="FF1BE1">
                <a:alpha val="34539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6" name="Line"/>
          <p:cNvSpPr/>
          <p:nvPr/>
        </p:nvSpPr>
        <p:spPr>
          <a:xfrm>
            <a:off x="4942525" y="7972551"/>
            <a:ext cx="1429854" cy="1"/>
          </a:xfrm>
          <a:prstGeom prst="line">
            <a:avLst/>
          </a:prstGeom>
          <a:ln w="177800">
            <a:solidFill>
              <a:srgbClr val="FF1BE1">
                <a:alpha val="34539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pic>
        <p:nvPicPr>
          <p:cNvPr id="257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691113" y="3100020"/>
            <a:ext cx="7159171" cy="64185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" name="Screen Shot 2020-02-15 at 8.23.24 AM.png" descr="Screen Shot 2020-02-15 at 8.23.24 AM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26690" y="3549772"/>
            <a:ext cx="3311439" cy="5519063"/>
          </a:xfrm>
          <a:prstGeom prst="rect">
            <a:avLst/>
          </a:prstGeom>
          <a:ln w="12700">
            <a:miter lim="400000"/>
          </a:ln>
        </p:spPr>
      </p:pic>
      <p:sp>
        <p:nvSpPr>
          <p:cNvPr id="259" name="Capturing CO2 might work for many processes"/>
          <p:cNvSpPr txBox="1"/>
          <p:nvPr/>
        </p:nvSpPr>
        <p:spPr>
          <a:xfrm>
            <a:off x="7421918" y="1200150"/>
            <a:ext cx="4179574" cy="166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Capturing CO2 might work for many processes</a:t>
            </a:r>
          </a:p>
        </p:txBody>
      </p:sp>
      <p:sp>
        <p:nvSpPr>
          <p:cNvPr id="260" name="Ionic liquid encapsulated in silicon based polymer"/>
          <p:cNvSpPr txBox="1"/>
          <p:nvPr/>
        </p:nvSpPr>
        <p:spPr>
          <a:xfrm>
            <a:off x="664835" y="1264637"/>
            <a:ext cx="3988225" cy="248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100"/>
            </a:lvl1pPr>
          </a:lstStyle>
          <a:p>
            <a:pPr/>
            <a:r>
              <a:t>Ionic liquid encapsulated in silicon based polymer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xit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xit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xit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xit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xit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xit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xit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52" grpId="10"/>
      <p:bldP build="whole" bldLvl="1" animBg="1" rev="0" advAuto="0" spid="250" grpId="1"/>
      <p:bldP build="whole" bldLvl="1" animBg="1" rev="0" advAuto="0" spid="257" grpId="11"/>
      <p:bldP build="whole" bldLvl="1" animBg="1" rev="0" advAuto="0" spid="256" grpId="7"/>
      <p:bldP build="whole" bldLvl="1" animBg="1" rev="0" advAuto="0" spid="255" grpId="6"/>
      <p:bldP build="whole" bldLvl="1" animBg="1" rev="0" advAuto="0" spid="258" grpId="4"/>
      <p:bldP build="whole" bldLvl="1" animBg="1" rev="0" advAuto="0" spid="260" grpId="3"/>
      <p:bldP build="whole" bldLvl="1" animBg="1" rev="0" advAuto="0" spid="254" grpId="8"/>
      <p:bldP build="whole" bldLvl="1" animBg="1" rev="0" advAuto="0" spid="253" grpId="5"/>
      <p:bldP build="whole" bldLvl="1" animBg="1" rev="0" advAuto="0" spid="249" grpId="2"/>
      <p:bldP build="whole" bldLvl="1" animBg="1" rev="0" advAuto="0" spid="251" grpId="9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Transport"/>
          <p:cNvSpPr txBox="1"/>
          <p:nvPr>
            <p:ph type="title"/>
          </p:nvPr>
        </p:nvSpPr>
        <p:spPr>
          <a:xfrm>
            <a:off x="355600" y="254000"/>
            <a:ext cx="12293600" cy="1125604"/>
          </a:xfrm>
          <a:prstGeom prst="rect">
            <a:avLst/>
          </a:prstGeom>
        </p:spPr>
        <p:txBody>
          <a:bodyPr/>
          <a:lstStyle>
            <a:lvl1pPr defTabSz="578358">
              <a:defRPr sz="7128"/>
            </a:lvl1pPr>
          </a:lstStyle>
          <a:p>
            <a:pPr/>
            <a:r>
              <a:t>Transport</a:t>
            </a:r>
          </a:p>
        </p:txBody>
      </p:sp>
      <p:sp>
        <p:nvSpPr>
          <p:cNvPr id="263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64" name="Screen Shot 2020-02-13 at 12.24.54 PM.png" descr="Screen Shot 2020-02-13 at 12.24.5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06930" y="5228034"/>
            <a:ext cx="7213601" cy="3162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Screen Shot 2020-02-13 at 12.25.14 PM.png" descr="Screen Shot 2020-02-13 at 12.25.14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45005" y="2095500"/>
            <a:ext cx="7251701" cy="3124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Screen Shot 2020-02-13 at 12.25.48 PM.png" descr="Screen Shot 2020-02-13 at 12.25.48 P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1005" y="2119643"/>
            <a:ext cx="5302282" cy="27233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Energy: Transportation"/>
          <p:cNvSpPr txBox="1"/>
          <p:nvPr>
            <p:ph type="title"/>
          </p:nvPr>
        </p:nvSpPr>
        <p:spPr>
          <a:xfrm>
            <a:off x="355600" y="254000"/>
            <a:ext cx="12293600" cy="1024682"/>
          </a:xfrm>
          <a:prstGeom prst="rect">
            <a:avLst/>
          </a:prstGeom>
        </p:spPr>
        <p:txBody>
          <a:bodyPr/>
          <a:lstStyle>
            <a:lvl1pPr defTabSz="525779">
              <a:defRPr sz="6479"/>
            </a:lvl1pPr>
          </a:lstStyle>
          <a:p>
            <a:pPr/>
            <a:r>
              <a:t>Energy: Transportation</a:t>
            </a:r>
          </a:p>
        </p:txBody>
      </p:sp>
      <p:pic>
        <p:nvPicPr>
          <p:cNvPr id="269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10874" r="0" b="10874"/>
          <a:stretch>
            <a:fillRect/>
          </a:stretch>
        </p:blipFill>
        <p:spPr>
          <a:xfrm>
            <a:off x="1447800" y="1352351"/>
            <a:ext cx="9890157" cy="5804323"/>
          </a:xfrm>
          <a:prstGeom prst="rect">
            <a:avLst/>
          </a:prstGeom>
          <a:ln w="12700">
            <a:miter lim="400000"/>
          </a:ln>
        </p:spPr>
      </p:pic>
      <p:sp>
        <p:nvSpPr>
          <p:cNvPr id="270" name="0-60 in 2.6 s,…"/>
          <p:cNvSpPr txBox="1"/>
          <p:nvPr>
            <p:ph type="body" sz="half" idx="1"/>
          </p:nvPr>
        </p:nvSpPr>
        <p:spPr>
          <a:xfrm>
            <a:off x="1057156" y="3692128"/>
            <a:ext cx="10351444" cy="2962226"/>
          </a:xfrm>
          <a:prstGeom prst="rect">
            <a:avLst/>
          </a:prstGeom>
          <a:solidFill>
            <a:srgbClr val="EFECF2">
              <a:alpha val="59087"/>
            </a:srgbClr>
          </a:solidFill>
        </p:spPr>
        <p:txBody>
          <a:bodyPr/>
          <a:lstStyle/>
          <a:p>
            <a:pPr marL="432180" indent="-432180" defTabSz="484886">
              <a:spcBef>
                <a:spcPts val="3800"/>
              </a:spcBef>
              <a:defRPr sz="3818">
                <a:solidFill>
                  <a:srgbClr val="0000FF"/>
                </a:solidFill>
              </a:defRPr>
            </a:pPr>
            <a:r>
              <a:t>0-60 in 2.6 s, </a:t>
            </a:r>
          </a:p>
          <a:p>
            <a:pPr marL="432180" indent="-432180" defTabSz="484886">
              <a:spcBef>
                <a:spcPts val="3800"/>
              </a:spcBef>
              <a:defRPr sz="3818">
                <a:solidFill>
                  <a:srgbClr val="0000FF"/>
                </a:solidFill>
              </a:defRPr>
            </a:pPr>
            <a:r>
              <a:t>240 mile range…  </a:t>
            </a:r>
          </a:p>
          <a:p>
            <a:pPr marL="432180" indent="-432180" defTabSz="484886">
              <a:spcBef>
                <a:spcPts val="3800"/>
              </a:spcBef>
              <a:defRPr sz="3818">
                <a:solidFill>
                  <a:srgbClr val="0000FF"/>
                </a:solidFill>
              </a:defRPr>
            </a:pPr>
            <a:r>
              <a:t>who wouldn’t want one</a:t>
            </a:r>
            <a:r>
              <a:t>!</a:t>
            </a:r>
          </a:p>
        </p:txBody>
      </p:sp>
      <p:pic>
        <p:nvPicPr>
          <p:cNvPr id="271" name="images.jpeg" descr="images.jpeg"/>
          <p:cNvPicPr>
            <a:picLocks noChangeAspect="1"/>
          </p:cNvPicPr>
          <p:nvPr/>
        </p:nvPicPr>
        <p:blipFill>
          <a:blip r:embed="rId3">
            <a:extLst/>
          </a:blip>
          <a:srcRect l="26093" t="24884" r="17879" b="15176"/>
          <a:stretch>
            <a:fillRect/>
          </a:stretch>
        </p:blipFill>
        <p:spPr>
          <a:xfrm rot="15120000">
            <a:off x="-445724" y="-223389"/>
            <a:ext cx="6442602" cy="44714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72" name="IMG_0123.jpeg" descr="IMG_0123.jpeg"/>
          <p:cNvPicPr>
            <a:picLocks noChangeAspect="1"/>
          </p:cNvPicPr>
          <p:nvPr/>
        </p:nvPicPr>
        <p:blipFill>
          <a:blip r:embed="rId4">
            <a:extLst/>
          </a:blip>
          <a:srcRect l="9082" t="33497" r="20543" b="20514"/>
          <a:stretch>
            <a:fillRect/>
          </a:stretch>
        </p:blipFill>
        <p:spPr>
          <a:xfrm>
            <a:off x="3804538" y="5312463"/>
            <a:ext cx="9151903" cy="44855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IMG_0125.jpeg" descr="IMG_0125.jpeg"/>
          <p:cNvPicPr>
            <a:picLocks noChangeAspect="1"/>
          </p:cNvPicPr>
          <p:nvPr/>
        </p:nvPicPr>
        <p:blipFill>
          <a:blip r:embed="rId5">
            <a:extLst/>
          </a:blip>
          <a:srcRect l="12900" t="0" r="20587" b="0"/>
          <a:stretch>
            <a:fillRect/>
          </a:stretch>
        </p:blipFill>
        <p:spPr>
          <a:xfrm>
            <a:off x="9911381" y="3816008"/>
            <a:ext cx="2542019" cy="5095846"/>
          </a:xfrm>
          <a:prstGeom prst="rect">
            <a:avLst/>
          </a:prstGeom>
          <a:ln w="12700">
            <a:miter lim="400000"/>
          </a:ln>
        </p:spPr>
      </p:pic>
      <p:sp>
        <p:nvSpPr>
          <p:cNvPr id="274" name="150 kW"/>
          <p:cNvSpPr txBox="1"/>
          <p:nvPr/>
        </p:nvSpPr>
        <p:spPr>
          <a:xfrm>
            <a:off x="10583271" y="4098478"/>
            <a:ext cx="1593504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8FCFC"/>
                </a:solidFill>
              </a:defRPr>
            </a:lvl1pPr>
          </a:lstStyle>
          <a:p>
            <a:pPr/>
            <a:r>
              <a:t>150 kW</a:t>
            </a:r>
          </a:p>
        </p:txBody>
      </p:sp>
      <p:pic>
        <p:nvPicPr>
          <p:cNvPr id="275" name="IMG_0034.jpeg" descr="IMG_0034.jpeg"/>
          <p:cNvPicPr>
            <a:picLocks noChangeAspect="1"/>
          </p:cNvPicPr>
          <p:nvPr/>
        </p:nvPicPr>
        <p:blipFill>
          <a:blip r:embed="rId6">
            <a:extLst/>
          </a:blip>
          <a:srcRect l="0" t="32370" r="0" b="0"/>
          <a:stretch>
            <a:fillRect/>
          </a:stretch>
        </p:blipFill>
        <p:spPr>
          <a:xfrm>
            <a:off x="1218429" y="5024515"/>
            <a:ext cx="4724401" cy="4260107"/>
          </a:xfrm>
          <a:prstGeom prst="rect">
            <a:avLst/>
          </a:prstGeom>
          <a:ln w="12700">
            <a:miter lim="400000"/>
          </a:ln>
        </p:spPr>
      </p:pic>
      <p:sp>
        <p:nvSpPr>
          <p:cNvPr id="276" name="18 MW!!"/>
          <p:cNvSpPr txBox="1"/>
          <p:nvPr/>
        </p:nvSpPr>
        <p:spPr>
          <a:xfrm>
            <a:off x="3433766" y="5029251"/>
            <a:ext cx="2169351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700">
                <a:solidFill>
                  <a:srgbClr val="FF0801"/>
                </a:solidFill>
              </a:defRPr>
            </a:lvl1pPr>
          </a:lstStyle>
          <a:p>
            <a:pPr/>
            <a:r>
              <a:t>18 MW!!</a:t>
            </a:r>
          </a:p>
        </p:txBody>
      </p:sp>
      <p:sp>
        <p:nvSpPr>
          <p:cNvPr id="277" name="We have local charging!"/>
          <p:cNvSpPr txBox="1"/>
          <p:nvPr/>
        </p:nvSpPr>
        <p:spPr>
          <a:xfrm>
            <a:off x="5973054" y="5392183"/>
            <a:ext cx="4328890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CFBFE"/>
                </a:solidFill>
              </a:defRPr>
            </a:lvl1pPr>
          </a:lstStyle>
          <a:p>
            <a:pPr/>
            <a:r>
              <a:t>We have local charging!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74" grpId="6"/>
      <p:bldP build="whole" bldLvl="1" animBg="1" rev="0" advAuto="0" spid="269" grpId="1"/>
      <p:bldP build="whole" bldLvl="1" animBg="1" rev="0" advAuto="0" spid="271" grpId="8"/>
      <p:bldP build="whole" bldLvl="1" animBg="1" rev="0" advAuto="0" spid="273" grpId="5"/>
      <p:bldP build="whole" bldLvl="1" animBg="1" rev="0" advAuto="0" spid="272" grpId="3"/>
      <p:bldP build="p" bldLvl="5" animBg="1" rev="0" advAuto="0" spid="270" grpId="2"/>
      <p:bldP build="whole" bldLvl="1" animBg="1" rev="0" advAuto="0" spid="277" grpId="4"/>
      <p:bldP build="whole" bldLvl="1" animBg="1" rev="0" advAuto="0" spid="276" grpId="9"/>
      <p:bldP build="whole" bldLvl="1" animBg="1" rev="0" advAuto="0" spid="275" grpId="7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Healthca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Healthcare</a:t>
            </a:r>
          </a:p>
        </p:txBody>
      </p:sp>
      <p:sp>
        <p:nvSpPr>
          <p:cNvPr id="280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A calculation before surgery!"/>
          <p:cNvSpPr txBox="1"/>
          <p:nvPr>
            <p:ph type="title"/>
          </p:nvPr>
        </p:nvSpPr>
        <p:spPr>
          <a:xfrm>
            <a:off x="355600" y="254000"/>
            <a:ext cx="12293600" cy="869405"/>
          </a:xfrm>
          <a:prstGeom prst="rect">
            <a:avLst/>
          </a:prstGeom>
        </p:spPr>
        <p:txBody>
          <a:bodyPr/>
          <a:lstStyle>
            <a:lvl1pPr defTabSz="426466">
              <a:defRPr sz="5256"/>
            </a:lvl1pPr>
          </a:lstStyle>
          <a:p>
            <a:pPr/>
            <a:r>
              <a:t>A calculation before surgery!</a:t>
            </a:r>
          </a:p>
        </p:txBody>
      </p:sp>
      <p:sp>
        <p:nvSpPr>
          <p:cNvPr id="283" name="Precise dosing for anesthesia…"/>
          <p:cNvSpPr txBox="1"/>
          <p:nvPr>
            <p:ph type="body" sz="quarter" idx="1"/>
          </p:nvPr>
        </p:nvSpPr>
        <p:spPr>
          <a:xfrm>
            <a:off x="499344" y="1727200"/>
            <a:ext cx="3382678" cy="4273576"/>
          </a:xfrm>
          <a:prstGeom prst="rect">
            <a:avLst/>
          </a:prstGeom>
        </p:spPr>
        <p:txBody>
          <a:bodyPr/>
          <a:lstStyle/>
          <a:p>
            <a:pPr marL="458215" indent="-458215" defTabSz="514095">
              <a:spcBef>
                <a:spcPts val="4000"/>
              </a:spcBef>
              <a:defRPr sz="4048"/>
            </a:pPr>
            <a:r>
              <a:t>Precise dosing for anesthesia</a:t>
            </a:r>
          </a:p>
          <a:p>
            <a:pPr marL="458215" indent="-458215" defTabSz="514095">
              <a:spcBef>
                <a:spcPts val="4000"/>
              </a:spcBef>
              <a:defRPr sz="4048"/>
            </a:pPr>
            <a:r>
              <a:t>Mass balances and reaction</a:t>
            </a:r>
          </a:p>
        </p:txBody>
      </p:sp>
      <p:pic>
        <p:nvPicPr>
          <p:cNvPr id="284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0" r="0" b="23576"/>
          <a:stretch>
            <a:fillRect/>
          </a:stretch>
        </p:blipFill>
        <p:spPr>
          <a:xfrm>
            <a:off x="4378220" y="1102051"/>
            <a:ext cx="8345235" cy="8109435"/>
          </a:xfrm>
          <a:prstGeom prst="rect">
            <a:avLst/>
          </a:prstGeom>
          <a:ln w="12700">
            <a:miter lim="400000"/>
          </a:ln>
        </p:spPr>
      </p:pic>
      <p:sp>
        <p:nvSpPr>
          <p:cNvPr id="285" name="Is this a way to possibly increase efficiency in healthcare?"/>
          <p:cNvSpPr txBox="1"/>
          <p:nvPr/>
        </p:nvSpPr>
        <p:spPr>
          <a:xfrm>
            <a:off x="517976" y="6129627"/>
            <a:ext cx="3016936" cy="270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Is this a way to possibly increase efficiency in healthcare?</a:t>
            </a:r>
          </a:p>
        </p:txBody>
      </p:sp>
      <p:sp>
        <p:nvSpPr>
          <p:cNvPr id="286" name="“Model-based control”"/>
          <p:cNvSpPr txBox="1"/>
          <p:nvPr/>
        </p:nvSpPr>
        <p:spPr>
          <a:xfrm>
            <a:off x="224827" y="976048"/>
            <a:ext cx="4217939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“Model-based control”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85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Cardiology calculation"/>
          <p:cNvSpPr txBox="1"/>
          <p:nvPr>
            <p:ph type="title"/>
          </p:nvPr>
        </p:nvSpPr>
        <p:spPr>
          <a:xfrm>
            <a:off x="355600" y="254000"/>
            <a:ext cx="12293600" cy="1012892"/>
          </a:xfrm>
          <a:prstGeom prst="rect">
            <a:avLst/>
          </a:prstGeom>
        </p:spPr>
        <p:txBody>
          <a:bodyPr/>
          <a:lstStyle>
            <a:lvl1pPr defTabSz="514095">
              <a:defRPr sz="6336"/>
            </a:lvl1pPr>
          </a:lstStyle>
          <a:p>
            <a:pPr/>
            <a:r>
              <a:t>Cardiology calculation</a:t>
            </a:r>
          </a:p>
        </p:txBody>
      </p:sp>
      <p:pic>
        <p:nvPicPr>
          <p:cNvPr id="28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4990" y="5554198"/>
            <a:ext cx="5412711" cy="38628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09266" y="6012407"/>
            <a:ext cx="6451601" cy="3251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Image" descr="Image"/>
          <p:cNvPicPr>
            <a:picLocks noChangeAspect="1"/>
          </p:cNvPicPr>
          <p:nvPr/>
        </p:nvPicPr>
        <p:blipFill>
          <a:blip r:embed="rId4">
            <a:extLst/>
          </a:blip>
          <a:srcRect l="0" t="15503" r="12706" b="21440"/>
          <a:stretch>
            <a:fillRect/>
          </a:stretch>
        </p:blipFill>
        <p:spPr>
          <a:xfrm>
            <a:off x="150955" y="1178123"/>
            <a:ext cx="8286786" cy="44894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2" name="Screen Shot 2019-01-16 at 8.46.46 AM.png" descr="Screen Shot 2019-01-16 at 8.46.46 AM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411521" y="1958919"/>
            <a:ext cx="4547940" cy="2927859"/>
          </a:xfrm>
          <a:prstGeom prst="rect">
            <a:avLst/>
          </a:prstGeom>
          <a:ln w="12700">
            <a:miter lim="400000"/>
          </a:ln>
        </p:spPr>
      </p:pic>
      <p:sp>
        <p:nvSpPr>
          <p:cNvPr id="293" name="Flow rate varies as square root of pressure difference and linearly with area"/>
          <p:cNvSpPr txBox="1"/>
          <p:nvPr/>
        </p:nvSpPr>
        <p:spPr>
          <a:xfrm>
            <a:off x="4456864" y="6285457"/>
            <a:ext cx="3426102" cy="2705101"/>
          </a:xfrm>
          <a:prstGeom prst="rect">
            <a:avLst/>
          </a:prstGeom>
          <a:solidFill>
            <a:srgbClr val="E9F3F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253AFF"/>
                </a:solidFill>
              </a:defRPr>
            </a:lvl1pPr>
          </a:lstStyle>
          <a:p>
            <a:pPr/>
            <a:r>
              <a:t>Flow rate varies as square root of pressure difference and linearly with area</a:t>
            </a:r>
          </a:p>
        </p:txBody>
      </p:sp>
      <p:sp>
        <p:nvSpPr>
          <p:cNvPr id="294" name="Line"/>
          <p:cNvSpPr/>
          <p:nvPr/>
        </p:nvSpPr>
        <p:spPr>
          <a:xfrm flipH="1">
            <a:off x="3894292" y="6717915"/>
            <a:ext cx="793753" cy="456192"/>
          </a:xfrm>
          <a:prstGeom prst="line">
            <a:avLst/>
          </a:prstGeom>
          <a:ln w="25400">
            <a:solidFill>
              <a:srgbClr val="FF11F6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95" name="Line"/>
          <p:cNvSpPr/>
          <p:nvPr/>
        </p:nvSpPr>
        <p:spPr>
          <a:xfrm flipH="1">
            <a:off x="4443107" y="7647892"/>
            <a:ext cx="879081" cy="1"/>
          </a:xfrm>
          <a:prstGeom prst="line">
            <a:avLst/>
          </a:prstGeom>
          <a:ln w="25400">
            <a:solidFill>
              <a:srgbClr val="FF11F6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96" name="Line"/>
          <p:cNvSpPr/>
          <p:nvPr/>
        </p:nvSpPr>
        <p:spPr>
          <a:xfrm flipH="1" flipV="1">
            <a:off x="1644479" y="7601873"/>
            <a:ext cx="5297461" cy="961909"/>
          </a:xfrm>
          <a:prstGeom prst="line">
            <a:avLst/>
          </a:prstGeom>
          <a:ln w="25400">
            <a:solidFill>
              <a:srgbClr val="FF11F6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pic>
        <p:nvPicPr>
          <p:cNvPr id="297" name="IMG_3584.jpeg" descr="IMG_3584.jpeg"/>
          <p:cNvPicPr>
            <a:picLocks noChangeAspect="1"/>
          </p:cNvPicPr>
          <p:nvPr/>
        </p:nvPicPr>
        <p:blipFill>
          <a:blip r:embed="rId6">
            <a:extLst/>
          </a:blip>
          <a:srcRect l="14874" t="19364" r="11490" b="34386"/>
          <a:stretch>
            <a:fillRect/>
          </a:stretch>
        </p:blipFill>
        <p:spPr>
          <a:xfrm>
            <a:off x="164651" y="2167102"/>
            <a:ext cx="12293565" cy="5790939"/>
          </a:xfrm>
          <a:prstGeom prst="rect">
            <a:avLst/>
          </a:prstGeom>
          <a:ln w="12700">
            <a:miter lim="400000"/>
          </a:ln>
        </p:spPr>
      </p:pic>
      <p:sp>
        <p:nvSpPr>
          <p:cNvPr id="298" name="If you want to be really serious!"/>
          <p:cNvSpPr txBox="1"/>
          <p:nvPr/>
        </p:nvSpPr>
        <p:spPr>
          <a:xfrm>
            <a:off x="755273" y="1670049"/>
            <a:ext cx="10241187" cy="1028701"/>
          </a:xfrm>
          <a:prstGeom prst="rect">
            <a:avLst/>
          </a:prstGeom>
          <a:solidFill>
            <a:srgbClr val="B4B4B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430BEF"/>
                </a:solidFill>
              </a:defRPr>
            </a:lvl1pPr>
          </a:lstStyle>
          <a:p>
            <a:pPr/>
            <a:r>
              <a:t>If you want to be really serious!</a:t>
            </a:r>
          </a:p>
        </p:txBody>
      </p:sp>
      <p:sp>
        <p:nvSpPr>
          <p:cNvPr id="299" name="Slide from CBE 30357"/>
          <p:cNvSpPr txBox="1"/>
          <p:nvPr/>
        </p:nvSpPr>
        <p:spPr>
          <a:xfrm>
            <a:off x="8627756" y="1025930"/>
            <a:ext cx="4115471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Slide from CBE 30357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98" grpId="1"/>
      <p:bldP build="whole" bldLvl="1" animBg="1" rev="0" advAuto="0" spid="297" grpId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Heart beat analysis"/>
          <p:cNvSpPr txBox="1"/>
          <p:nvPr>
            <p:ph type="title"/>
          </p:nvPr>
        </p:nvSpPr>
        <p:spPr>
          <a:xfrm>
            <a:off x="355600" y="254000"/>
            <a:ext cx="12293600" cy="1322833"/>
          </a:xfrm>
          <a:prstGeom prst="rect">
            <a:avLst/>
          </a:prstGeom>
        </p:spPr>
        <p:txBody>
          <a:bodyPr/>
          <a:lstStyle/>
          <a:p>
            <a:pPr/>
            <a:r>
              <a:t>Heart beat analysis</a:t>
            </a:r>
          </a:p>
        </p:txBody>
      </p:sp>
      <p:sp>
        <p:nvSpPr>
          <p:cNvPr id="302" name="Claim:  Specific features of ECG can predict heart health and even if someone is in pain!…"/>
          <p:cNvSpPr txBox="1"/>
          <p:nvPr>
            <p:ph type="body" sz="half" idx="1"/>
          </p:nvPr>
        </p:nvSpPr>
        <p:spPr>
          <a:xfrm>
            <a:off x="122014" y="2063949"/>
            <a:ext cx="4058237" cy="6512502"/>
          </a:xfrm>
          <a:prstGeom prst="rect">
            <a:avLst/>
          </a:prstGeom>
        </p:spPr>
        <p:txBody>
          <a:bodyPr/>
          <a:lstStyle/>
          <a:p>
            <a:pPr marL="343662" indent="-343662" defTabSz="385572">
              <a:spcBef>
                <a:spcPts val="3000"/>
              </a:spcBef>
              <a:defRPr sz="3036"/>
            </a:pPr>
            <a:r>
              <a:t>Claim:  Specific features of ECG can predict heart health and even if someone is in pain!</a:t>
            </a:r>
          </a:p>
          <a:p>
            <a:pPr marL="343662" indent="-343662" defTabSz="385572">
              <a:spcBef>
                <a:spcPts val="3000"/>
              </a:spcBef>
              <a:defRPr sz="3036"/>
            </a:pPr>
            <a:r>
              <a:t>Chemical engineers are very good at data analysis  — if we know what we are looking for and what it means… it is not “mining”</a:t>
            </a:r>
          </a:p>
        </p:txBody>
      </p:sp>
      <p:pic>
        <p:nvPicPr>
          <p:cNvPr id="303" name="Screen Shot 2020-01-15 at 6.18.39 AM.png" descr="Screen Shot 2020-01-15 at 6.18.39 AM.png"/>
          <p:cNvPicPr>
            <a:picLocks noChangeAspect="1"/>
          </p:cNvPicPr>
          <p:nvPr/>
        </p:nvPicPr>
        <p:blipFill>
          <a:blip r:embed="rId2">
            <a:extLst/>
          </a:blip>
          <a:srcRect l="2316" t="3792" r="4673" b="3792"/>
          <a:stretch>
            <a:fillRect/>
          </a:stretch>
        </p:blipFill>
        <p:spPr>
          <a:xfrm>
            <a:off x="4298698" y="2153046"/>
            <a:ext cx="8324455" cy="5447486"/>
          </a:xfrm>
          <a:prstGeom prst="rect">
            <a:avLst/>
          </a:prstGeom>
          <a:ln w="12700">
            <a:miter lim="400000"/>
          </a:ln>
        </p:spPr>
      </p:pic>
      <p:sp>
        <p:nvSpPr>
          <p:cNvPr id="304" name="My Apple Watch does something like this!"/>
          <p:cNvSpPr txBox="1"/>
          <p:nvPr/>
        </p:nvSpPr>
        <p:spPr>
          <a:xfrm>
            <a:off x="4655873" y="8155396"/>
            <a:ext cx="7610104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My Apple Watch does something like this!</a:t>
            </a:r>
          </a:p>
        </p:txBody>
      </p:sp>
      <p:sp>
        <p:nvSpPr>
          <p:cNvPr id="305" name="Instantaneous R-R interval"/>
          <p:cNvSpPr txBox="1"/>
          <p:nvPr/>
        </p:nvSpPr>
        <p:spPr>
          <a:xfrm>
            <a:off x="6324789" y="1475133"/>
            <a:ext cx="4811316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Instantaneous R-R interval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Analysis of instantaneous heart rate"/>
          <p:cNvSpPr txBox="1"/>
          <p:nvPr>
            <p:ph type="title"/>
          </p:nvPr>
        </p:nvSpPr>
        <p:spPr>
          <a:xfrm>
            <a:off x="355600" y="254000"/>
            <a:ext cx="12293600" cy="1440326"/>
          </a:xfrm>
          <a:prstGeom prst="rect">
            <a:avLst/>
          </a:prstGeom>
        </p:spPr>
        <p:txBody>
          <a:bodyPr/>
          <a:lstStyle>
            <a:lvl1pPr defTabSz="397256">
              <a:defRPr sz="4896"/>
            </a:lvl1pPr>
          </a:lstStyle>
          <a:p>
            <a:pPr/>
            <a:r>
              <a:t>Analysis of instantaneous heart rate</a:t>
            </a:r>
          </a:p>
        </p:txBody>
      </p:sp>
      <p:sp>
        <p:nvSpPr>
          <p:cNvPr id="308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09" name="Screen Shot 2020-01-15 at 6.20.14 AM.png" descr="Screen Shot 2020-01-15 at 6.20.14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2303" y="2122330"/>
            <a:ext cx="6418892" cy="5633919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Screen Shot 2020-01-15 at 6.23.27 AM.png" descr="Screen Shot 2020-01-15 at 6.23.27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08058" y="6143244"/>
            <a:ext cx="6121048" cy="18662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1" name="Screen Shot 2020-01-15 at 6.23.12 AM.png" descr="Screen Shot 2020-01-15 at 6.23.12 AM.png"/>
          <p:cNvPicPr>
            <a:picLocks noChangeAspect="1"/>
          </p:cNvPicPr>
          <p:nvPr/>
        </p:nvPicPr>
        <p:blipFill>
          <a:blip r:embed="rId4">
            <a:extLst/>
          </a:blip>
          <a:srcRect l="9078" t="2580" r="6839" b="5806"/>
          <a:stretch>
            <a:fillRect/>
          </a:stretch>
        </p:blipFill>
        <p:spPr>
          <a:xfrm>
            <a:off x="6630292" y="1437067"/>
            <a:ext cx="6276577" cy="46918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Ok, But an index for Pain"/>
          <p:cNvSpPr txBox="1"/>
          <p:nvPr>
            <p:ph type="title"/>
          </p:nvPr>
        </p:nvSpPr>
        <p:spPr>
          <a:xfrm>
            <a:off x="355600" y="254000"/>
            <a:ext cx="12293600" cy="788574"/>
          </a:xfrm>
          <a:prstGeom prst="rect">
            <a:avLst/>
          </a:prstGeom>
        </p:spPr>
        <p:txBody>
          <a:bodyPr/>
          <a:lstStyle>
            <a:lvl1pPr defTabSz="391414">
              <a:defRPr sz="4824"/>
            </a:lvl1pPr>
          </a:lstStyle>
          <a:p>
            <a:pPr/>
            <a:r>
              <a:t>Ok, But an index for Pain</a:t>
            </a:r>
          </a:p>
        </p:txBody>
      </p:sp>
      <p:sp>
        <p:nvSpPr>
          <p:cNvPr id="314" name="Body"/>
          <p:cNvSpPr txBox="1"/>
          <p:nvPr>
            <p:ph type="body" idx="1"/>
          </p:nvPr>
        </p:nvSpPr>
        <p:spPr>
          <a:xfrm>
            <a:off x="-596900" y="-50800"/>
            <a:ext cx="12293600" cy="62992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15" name="Screen Shot 2020-01-15 at 7.34.28 AM.png" descr="Screen Shot 2020-01-15 at 7.34.28 AM.png"/>
          <p:cNvPicPr>
            <a:picLocks noChangeAspect="1"/>
          </p:cNvPicPr>
          <p:nvPr/>
        </p:nvPicPr>
        <p:blipFill>
          <a:blip r:embed="rId2">
            <a:extLst/>
          </a:blip>
          <a:srcRect l="0" t="8498" r="0" b="0"/>
          <a:stretch>
            <a:fillRect/>
          </a:stretch>
        </p:blipFill>
        <p:spPr>
          <a:xfrm>
            <a:off x="28553" y="958679"/>
            <a:ext cx="6057199" cy="2068603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Screen Shot 2020-01-15 at 7.35.07 AM.png" descr="Screen Shot 2020-01-15 at 7.35.07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6662" y="3047029"/>
            <a:ext cx="5940890" cy="214408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Screen Shot 2020-01-15 at 7.35.29 AM.png" descr="Screen Shot 2020-01-15 at 7.35.29 A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2000" y="5210947"/>
            <a:ext cx="6451601" cy="1549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8" name="Screen Shot 2020-01-15 at 7.36.44 AM.png" descr="Screen Shot 2020-01-15 at 7.36.44 AM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284528" y="1049551"/>
            <a:ext cx="6619701" cy="2816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319" name="Screen Shot 2020-01-15 at 7.37.42 AM.png" descr="Screen Shot 2020-01-15 at 7.37.42 AM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906188" y="5440437"/>
            <a:ext cx="4775201" cy="1625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0" name="Screen Shot 2020-01-15 at 7.37.55 AM.png" descr="Screen Shot 2020-01-15 at 7.37.55 AM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037849" y="3760413"/>
            <a:ext cx="4711701" cy="1714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1" name="Screen Shot 2020-01-15 at 7.38.37 AM.png" descr="Screen Shot 2020-01-15 at 7.38.37 AM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3158856" y="6780185"/>
            <a:ext cx="5411822" cy="2816164"/>
          </a:xfrm>
          <a:prstGeom prst="rect">
            <a:avLst/>
          </a:prstGeom>
          <a:ln w="12700">
            <a:miter lim="400000"/>
          </a:ln>
        </p:spPr>
      </p:pic>
      <p:sp>
        <p:nvSpPr>
          <p:cNvPr id="322" name="Line"/>
          <p:cNvSpPr/>
          <p:nvPr/>
        </p:nvSpPr>
        <p:spPr>
          <a:xfrm flipH="1" flipV="1">
            <a:off x="5409486" y="1537654"/>
            <a:ext cx="1650783" cy="3648143"/>
          </a:xfrm>
          <a:prstGeom prst="line">
            <a:avLst/>
          </a:prstGeom>
          <a:ln w="50800">
            <a:solidFill>
              <a:srgbClr val="F704FC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2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Needed contribution by chemical engineers"/>
          <p:cNvSpPr txBox="1"/>
          <p:nvPr>
            <p:ph type="title"/>
          </p:nvPr>
        </p:nvSpPr>
        <p:spPr>
          <a:xfrm>
            <a:off x="355600" y="254000"/>
            <a:ext cx="12293600" cy="1244600"/>
          </a:xfrm>
          <a:prstGeom prst="rect">
            <a:avLst/>
          </a:prstGeom>
        </p:spPr>
        <p:txBody>
          <a:bodyPr/>
          <a:lstStyle>
            <a:lvl1pPr defTabSz="508254">
              <a:defRPr sz="4176">
                <a:solidFill>
                  <a:srgbClr val="1D1C68"/>
                </a:solidFill>
              </a:defRPr>
            </a:lvl1pPr>
          </a:lstStyle>
          <a:p>
            <a:pPr/>
            <a:r>
              <a:t>Needed contribution by chemical engineers</a:t>
            </a:r>
          </a:p>
        </p:txBody>
      </p:sp>
      <p:sp>
        <p:nvSpPr>
          <p:cNvPr id="325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26" name="Screen Shot 2018-06-20 at 6.14.12 AM.png" descr="Screen Shot 2018-06-20 at 6.14.1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9661" y="1536907"/>
            <a:ext cx="7538259" cy="7641948"/>
          </a:xfrm>
          <a:prstGeom prst="rect">
            <a:avLst/>
          </a:prstGeom>
          <a:ln w="12700">
            <a:miter lim="400000"/>
          </a:ln>
        </p:spPr>
      </p:pic>
      <p:pic>
        <p:nvPicPr>
          <p:cNvPr id="327" name="Screen Shot 2018-06-20 at 6.13.19 AM.png" descr="Screen Shot 2018-06-20 at 6.13.19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59272" y="1503040"/>
            <a:ext cx="5825035" cy="1583111"/>
          </a:xfrm>
          <a:prstGeom prst="rect">
            <a:avLst/>
          </a:prstGeom>
          <a:ln w="12700">
            <a:miter lim="400000"/>
          </a:ln>
        </p:spPr>
      </p:pic>
      <p:sp>
        <p:nvSpPr>
          <p:cNvPr id="328" name="No, Actually, probably clever chemical engineering!"/>
          <p:cNvSpPr txBox="1"/>
          <p:nvPr/>
        </p:nvSpPr>
        <p:spPr>
          <a:xfrm>
            <a:off x="8124384" y="4596939"/>
            <a:ext cx="3494810" cy="12446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sz="25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No, Actually, probably clever chemical engineering!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6" grpId="1"/>
      <p:bldP build="whole" bldLvl="1" animBg="1" rev="0" advAuto="0" spid="327" grpId="2"/>
      <p:bldP build="whole" bldLvl="1" animBg="1" rev="0" advAuto="0" spid="328" grpId="3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31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3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67000" y="0"/>
            <a:ext cx="7670800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3" name="Screen Shot 2020-02-15 at 9.06.41 AM.png" descr="Screen Shot 2020-02-15 at 9.06.41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8797" y="554914"/>
            <a:ext cx="11183937" cy="309771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4" name="Screen Shot 2020-02-15 at 9.07.13 AM.png" descr="Screen Shot 2020-02-15 at 9.07.13 A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80212" y="4040242"/>
            <a:ext cx="8981108" cy="52253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34" grpId="2"/>
      <p:bldP build="whole" bldLvl="1" animBg="1" rev="0" advAuto="0" spid="333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Contribution of engineering"/>
          <p:cNvSpPr txBox="1"/>
          <p:nvPr>
            <p:ph type="title"/>
          </p:nvPr>
        </p:nvSpPr>
        <p:spPr>
          <a:xfrm>
            <a:off x="355600" y="254000"/>
            <a:ext cx="12293600" cy="1362009"/>
          </a:xfrm>
          <a:prstGeom prst="rect">
            <a:avLst/>
          </a:prstGeom>
        </p:spPr>
        <p:txBody>
          <a:bodyPr/>
          <a:lstStyle>
            <a:lvl1pPr defTabSz="508254">
              <a:defRPr sz="6264"/>
            </a:lvl1pPr>
          </a:lstStyle>
          <a:p>
            <a:pPr/>
            <a:r>
              <a:t>Contribution of engineering</a:t>
            </a:r>
          </a:p>
        </p:txBody>
      </p:sp>
      <p:sp>
        <p:nvSpPr>
          <p:cNvPr id="337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38" name="Screen Shot 2018-06-20 at 6.21.14 AM.png" descr="Screen Shot 2018-06-20 at 6.21.14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1256" y="1618750"/>
            <a:ext cx="6458303" cy="7551402"/>
          </a:xfrm>
          <a:prstGeom prst="rect">
            <a:avLst/>
          </a:prstGeom>
          <a:ln w="12700">
            <a:miter lim="400000"/>
          </a:ln>
        </p:spPr>
      </p:pic>
      <p:sp>
        <p:nvSpPr>
          <p:cNvPr id="339" name="This is a “systems” problem as much as a biological problem.…"/>
          <p:cNvSpPr txBox="1"/>
          <p:nvPr/>
        </p:nvSpPr>
        <p:spPr>
          <a:xfrm>
            <a:off x="8062977" y="4660899"/>
            <a:ext cx="4280103" cy="2311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This is a “systems” problem as much as a biological problem.</a:t>
            </a:r>
          </a:p>
          <a:p>
            <a:pPr algn="l" defTabSz="457200"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algn="l" defTabSz="457200"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How can we keep track of and interpret all of the biological data!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Biomedical Engineering"/>
          <p:cNvSpPr txBox="1"/>
          <p:nvPr>
            <p:ph type="title"/>
          </p:nvPr>
        </p:nvSpPr>
        <p:spPr>
          <a:xfrm>
            <a:off x="355600" y="254000"/>
            <a:ext cx="12293600" cy="1207294"/>
          </a:xfrm>
          <a:prstGeom prst="rect">
            <a:avLst/>
          </a:prstGeom>
        </p:spPr>
        <p:txBody>
          <a:bodyPr/>
          <a:lstStyle/>
          <a:p>
            <a:pPr/>
            <a:r>
              <a:t>Biomedical Engineering</a:t>
            </a:r>
          </a:p>
        </p:txBody>
      </p:sp>
      <p:sp>
        <p:nvSpPr>
          <p:cNvPr id="342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43" name="Screen Shot 2018-06-20 at 6.22.11 AM.png" descr="Screen Shot 2018-06-20 at 6.22.11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6935" y="2073658"/>
            <a:ext cx="6097672" cy="5606284"/>
          </a:xfrm>
          <a:prstGeom prst="rect">
            <a:avLst/>
          </a:prstGeom>
          <a:ln w="12700">
            <a:miter lim="400000"/>
          </a:ln>
        </p:spPr>
      </p:pic>
      <p:pic>
        <p:nvPicPr>
          <p:cNvPr id="344" name="Screen Shot 2018-06-20 at 6.21.43 AM.png" descr="Screen Shot 2018-06-20 at 6.21.43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98815" y="3141326"/>
            <a:ext cx="6099445" cy="5550346"/>
          </a:xfrm>
          <a:prstGeom prst="rect">
            <a:avLst/>
          </a:prstGeom>
          <a:ln w="12700">
            <a:miter lim="400000"/>
          </a:ln>
        </p:spPr>
      </p:pic>
      <p:sp>
        <p:nvSpPr>
          <p:cNvPr id="345" name="Text"/>
          <p:cNvSpPr txBox="1"/>
          <p:nvPr/>
        </p:nvSpPr>
        <p:spPr>
          <a:xfrm>
            <a:off x="6664261" y="4736827"/>
            <a:ext cx="393800" cy="2794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44" grpId="2"/>
      <p:bldP build="whole" bldLvl="1" animBg="1" rev="0" advAuto="0" spid="343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“Tassel” Li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500"/>
            </a:lvl1pPr>
          </a:lstStyle>
          <a:p>
            <a:pPr/>
            <a:r>
              <a:t>“Tassel” List</a:t>
            </a:r>
          </a:p>
        </p:txBody>
      </p:sp>
      <p:sp>
        <p:nvSpPr>
          <p:cNvPr id="348" name="Go with your lab or HW group for breakfast or lunch with one of the facult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944880" indent="-322834" defTabSz="362204">
              <a:spcBef>
                <a:spcPts val="2800"/>
              </a:spcBef>
              <a:defRPr sz="2852"/>
            </a:pPr>
            <a:r>
              <a:t>Go with your lab or HW group for breakfast or lunch with one of the faculty</a:t>
            </a:r>
          </a:p>
          <a:p>
            <a:pPr marL="944880" indent="-322834" defTabSz="362204">
              <a:spcBef>
                <a:spcPts val="2800"/>
              </a:spcBef>
              <a:defRPr sz="2852"/>
            </a:pPr>
            <a:r>
              <a:t>“voluntarily” take a deep academic experience e.g., figure out what the 2nd law really means, or what a normal viscous stress is or figure out why infinite domain transport problems have similarity variables naturally arising.</a:t>
            </a:r>
          </a:p>
          <a:p>
            <a:pPr lvl="1" marL="1275588" indent="-322834" defTabSz="362204">
              <a:spcBef>
                <a:spcPts val="2800"/>
              </a:spcBef>
              <a:defRPr sz="2852"/>
            </a:pPr>
            <a:r>
              <a:t>we can help!</a:t>
            </a:r>
          </a:p>
          <a:p>
            <a:pPr marL="944880" indent="-322834" defTabSz="362204">
              <a:spcBef>
                <a:spcPts val="2800"/>
              </a:spcBef>
              <a:defRPr sz="2852"/>
            </a:pPr>
            <a:r>
              <a:t>Ask a really perceptive question in class, or any question if you have never done it!</a:t>
            </a:r>
          </a:p>
          <a:p>
            <a:pPr marL="944880" indent="-322834" defTabSz="362204">
              <a:spcBef>
                <a:spcPts val="2800"/>
              </a:spcBef>
              <a:defRPr sz="2852"/>
            </a:pPr>
            <a:r>
              <a:t>Compliment a faculty member on a particularly good lecture</a:t>
            </a:r>
          </a:p>
        </p:txBody>
      </p:sp>
      <p:sp>
        <p:nvSpPr>
          <p:cNvPr id="349" name="(academic)"/>
          <p:cNvSpPr txBox="1"/>
          <p:nvPr/>
        </p:nvSpPr>
        <p:spPr>
          <a:xfrm>
            <a:off x="194035" y="653172"/>
            <a:ext cx="3914338" cy="1144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sz="6500">
                <a:solidFill>
                  <a:srgbClr val="1823FF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/>
            <a:r>
              <a:t>(academic)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49" grpId="1"/>
      <p:bldP build="p" bldLvl="5" animBg="1" rev="0" advAuto="0" spid="348" grpId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Tassel list (continued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Tassel list (continued)</a:t>
            </a:r>
          </a:p>
        </p:txBody>
      </p:sp>
      <p:sp>
        <p:nvSpPr>
          <p:cNvPr id="352" name="Explain (e.g.,) the utility of knowing the consequences of the first law of thermodynamics when, say, making green energy policy at ND, to a non-engineer !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899159" indent="-307212" defTabSz="344677">
              <a:spcBef>
                <a:spcPts val="2700"/>
              </a:spcBef>
              <a:defRPr sz="2714"/>
            </a:pPr>
            <a:r>
              <a:t>Explain (e.g.,) the utility of knowing the consequences of the first law of thermodynamics when, say, making green energy policy at ND, to a non-engineer ! </a:t>
            </a:r>
          </a:p>
          <a:p>
            <a:pPr marL="899159" indent="-307212" defTabSz="344677">
              <a:spcBef>
                <a:spcPts val="2700"/>
              </a:spcBef>
              <a:defRPr sz="2714"/>
            </a:pPr>
            <a:r>
              <a:t>Read a publication written by one of the faculty members and discuss it with him or her over coffee. </a:t>
            </a:r>
          </a:p>
          <a:p>
            <a:pPr marL="899159" indent="-307212" defTabSz="344677">
              <a:spcBef>
                <a:spcPts val="2700"/>
              </a:spcBef>
              <a:defRPr sz="2714"/>
            </a:pPr>
            <a:r>
              <a:t>Attend a department research seminar or a similar seminar in another department</a:t>
            </a:r>
          </a:p>
          <a:p>
            <a:pPr marL="899159" indent="-307212" defTabSz="344677">
              <a:spcBef>
                <a:spcPts val="2700"/>
              </a:spcBef>
              <a:defRPr sz="2714"/>
            </a:pPr>
            <a:r>
              <a:t>Develop a fully-informed and well thought out position on an important world problem</a:t>
            </a:r>
          </a:p>
          <a:p>
            <a:pPr marL="899159" indent="-307212" defTabSz="344677">
              <a:spcBef>
                <a:spcPts val="2700"/>
              </a:spcBef>
              <a:defRPr sz="2714"/>
            </a:pPr>
            <a:r>
              <a:t>Make a </a:t>
            </a:r>
            <a:r>
              <a:rPr i="1" u="sng">
                <a:latin typeface="Gill Sans"/>
                <a:ea typeface="Gill Sans"/>
                <a:cs typeface="Gill Sans"/>
                <a:sym typeface="Gill Sans"/>
              </a:rPr>
              <a:t>constructive</a:t>
            </a:r>
            <a:r>
              <a:t> suggestion for course improvement on the CIF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52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ummary"/>
          <p:cNvSpPr txBox="1"/>
          <p:nvPr>
            <p:ph type="title"/>
          </p:nvPr>
        </p:nvSpPr>
        <p:spPr>
          <a:xfrm>
            <a:off x="355600" y="254000"/>
            <a:ext cx="12293600" cy="1248083"/>
          </a:xfrm>
          <a:prstGeom prst="rect">
            <a:avLst/>
          </a:prstGeom>
        </p:spPr>
        <p:txBody>
          <a:bodyPr/>
          <a:lstStyle/>
          <a:p>
            <a:pPr/>
            <a:r>
              <a:t>Summary</a:t>
            </a:r>
          </a:p>
        </p:txBody>
      </p:sp>
      <p:sp>
        <p:nvSpPr>
          <p:cNvPr id="355" name="Chemical engineers have knowledge and understanding that is both unique and useful far beyond chemical process technology…"/>
          <p:cNvSpPr txBox="1"/>
          <p:nvPr>
            <p:ph type="body" idx="1"/>
          </p:nvPr>
        </p:nvSpPr>
        <p:spPr>
          <a:xfrm>
            <a:off x="355600" y="1430478"/>
            <a:ext cx="12293600" cy="7347669"/>
          </a:xfrm>
          <a:prstGeom prst="rect">
            <a:avLst/>
          </a:prstGeom>
        </p:spPr>
        <p:txBody>
          <a:bodyPr/>
          <a:lstStyle/>
          <a:p>
            <a:pPr/>
            <a:r>
              <a:t>Chemical engineers have knowledge and understanding that is both unique and useful far beyond chemical process technology</a:t>
            </a:r>
          </a:p>
          <a:p>
            <a:pPr/>
            <a:r>
              <a:t>We (as in you) are prepared to make seminal contributions to the future of society</a:t>
            </a:r>
          </a:p>
          <a:p>
            <a:pPr lvl="1"/>
            <a:r>
              <a:t>— enjoy!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55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IMG_0030.jpeg" descr="IMG_0030.jpeg"/>
          <p:cNvPicPr>
            <a:picLocks noChangeAspect="1"/>
          </p:cNvPicPr>
          <p:nvPr/>
        </p:nvPicPr>
        <p:blipFill>
          <a:blip r:embed="rId2">
            <a:extLst/>
          </a:blip>
          <a:srcRect l="0" t="15868" r="2602" b="30848"/>
          <a:stretch>
            <a:fillRect/>
          </a:stretch>
        </p:blipFill>
        <p:spPr>
          <a:xfrm>
            <a:off x="5463917" y="34617"/>
            <a:ext cx="5796965" cy="422842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8" name="IMG_0029.png" descr="IMG_0029.png"/>
          <p:cNvPicPr>
            <a:picLocks noChangeAspect="1"/>
          </p:cNvPicPr>
          <p:nvPr/>
        </p:nvPicPr>
        <p:blipFill>
          <a:blip r:embed="rId3">
            <a:extLst/>
          </a:blip>
          <a:srcRect l="0" t="0" r="0" b="35213"/>
          <a:stretch>
            <a:fillRect/>
          </a:stretch>
        </p:blipFill>
        <p:spPr>
          <a:xfrm>
            <a:off x="8901092" y="3827882"/>
            <a:ext cx="3898938" cy="546961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9" name="IMG_0032.jpeg" descr="IMG_0032.jpeg"/>
          <p:cNvPicPr>
            <a:picLocks noChangeAspect="1"/>
          </p:cNvPicPr>
          <p:nvPr/>
        </p:nvPicPr>
        <p:blipFill>
          <a:blip r:embed="rId4">
            <a:extLst/>
          </a:blip>
          <a:srcRect l="49290" t="22505" r="27747" b="50261"/>
          <a:stretch>
            <a:fillRect/>
          </a:stretch>
        </p:blipFill>
        <p:spPr>
          <a:xfrm>
            <a:off x="730944" y="4551957"/>
            <a:ext cx="2674009" cy="4228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0" name="Screen Shot 2020-01-20 at 8.26.12 AM.png" descr="Screen Shot 2020-01-20 at 8.26.12 AM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345734" y="4484001"/>
            <a:ext cx="3614712" cy="463626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1" name="Screen Shot 2020-01-20 at 8.29.47 AM.png" descr="Screen Shot 2020-01-20 at 8.29.47 AM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345734" y="4531993"/>
            <a:ext cx="3898901" cy="4845078"/>
          </a:xfrm>
          <a:prstGeom prst="rect">
            <a:avLst/>
          </a:prstGeom>
          <a:ln w="12700">
            <a:miter lim="400000"/>
          </a:ln>
        </p:spPr>
      </p:pic>
      <p:sp>
        <p:nvSpPr>
          <p:cNvPr id="362" name="~ 340 miles"/>
          <p:cNvSpPr txBox="1"/>
          <p:nvPr/>
        </p:nvSpPr>
        <p:spPr>
          <a:xfrm>
            <a:off x="9391930" y="1282336"/>
            <a:ext cx="2917225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700">
                <a:solidFill>
                  <a:schemeClr val="accent4">
                    <a:hueOff val="141567"/>
                    <a:satOff val="12213"/>
                    <a:lumOff val="21573"/>
                  </a:schemeClr>
                </a:solidFill>
              </a:defRPr>
            </a:lvl1pPr>
          </a:lstStyle>
          <a:p>
            <a:pPr/>
            <a:r>
              <a:t>~ 340 miles</a:t>
            </a:r>
          </a:p>
        </p:txBody>
      </p:sp>
      <p:pic>
        <p:nvPicPr>
          <p:cNvPr id="363" name="IMG_0034.jpeg" descr="IMG_0034.jpeg"/>
          <p:cNvPicPr>
            <a:picLocks noChangeAspect="1"/>
          </p:cNvPicPr>
          <p:nvPr/>
        </p:nvPicPr>
        <p:blipFill>
          <a:blip r:embed="rId7">
            <a:extLst/>
          </a:blip>
          <a:srcRect l="0" t="32370" r="0" b="0"/>
          <a:stretch>
            <a:fillRect/>
          </a:stretch>
        </p:blipFill>
        <p:spPr>
          <a:xfrm>
            <a:off x="1044674" y="373696"/>
            <a:ext cx="4388870" cy="39575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xit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57" grpId="2"/>
      <p:bldP build="whole" bldLvl="1" animBg="1" rev="0" advAuto="0" spid="358" grpId="4"/>
      <p:bldP build="whole" bldLvl="1" animBg="1" rev="0" advAuto="0" spid="362" grpId="3"/>
      <p:bldP build="whole" bldLvl="1" animBg="1" rev="0" advAuto="0" spid="360" grpId="7"/>
      <p:bldP build="whole" bldLvl="1" animBg="1" rev="0" advAuto="0" spid="361" grpId="5"/>
      <p:bldP build="whole" bldLvl="1" animBg="1" rev="0" advAuto="0" spid="361" grpId="6"/>
      <p:bldP build="whole" bldLvl="1" animBg="1" rev="0" advAuto="0" spid="359" grpId="1"/>
      <p:bldP build="whole" bldLvl="1" animBg="1" rev="0" advAuto="0" spid="363" grpId="8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Showroom">
  <a:themeElements>
    <a:clrScheme name="Showroom">
      <a:dk1>
        <a:srgbClr val="535353"/>
      </a:dk1>
      <a:lt1>
        <a:srgbClr val="340053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howroom">
  <a:themeElements>
    <a:clrScheme name="Showroom">
      <a:dk1>
        <a:srgbClr val="000000"/>
      </a:dk1>
      <a:lt1>
        <a:srgbClr val="FFFFFF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